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85"/>
  </p:handoutMasterIdLst>
  <p:sldIdLst>
    <p:sldId id="256" r:id="rId2"/>
    <p:sldId id="318" r:id="rId3"/>
    <p:sldId id="332" r:id="rId4"/>
    <p:sldId id="257" r:id="rId5"/>
    <p:sldId id="333"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286" r:id="rId20"/>
    <p:sldId id="258" r:id="rId21"/>
    <p:sldId id="259" r:id="rId22"/>
    <p:sldId id="260" r:id="rId23"/>
    <p:sldId id="261" r:id="rId24"/>
    <p:sldId id="262" r:id="rId25"/>
    <p:sldId id="287" r:id="rId26"/>
    <p:sldId id="355" r:id="rId27"/>
    <p:sldId id="354" r:id="rId28"/>
    <p:sldId id="356" r:id="rId29"/>
    <p:sldId id="263" r:id="rId30"/>
    <p:sldId id="264" r:id="rId31"/>
    <p:sldId id="265" r:id="rId32"/>
    <p:sldId id="266" r:id="rId33"/>
    <p:sldId id="267" r:id="rId34"/>
    <p:sldId id="288" r:id="rId35"/>
    <p:sldId id="289" r:id="rId36"/>
    <p:sldId id="290" r:id="rId37"/>
    <p:sldId id="291" r:id="rId38"/>
    <p:sldId id="292" r:id="rId39"/>
    <p:sldId id="293" r:id="rId40"/>
    <p:sldId id="294" r:id="rId41"/>
    <p:sldId id="295" r:id="rId42"/>
    <p:sldId id="296" r:id="rId43"/>
    <p:sldId id="297" r:id="rId44"/>
    <p:sldId id="298" r:id="rId45"/>
    <p:sldId id="357" r:id="rId46"/>
    <p:sldId id="299" r:id="rId47"/>
    <p:sldId id="306" r:id="rId48"/>
    <p:sldId id="353" r:id="rId49"/>
    <p:sldId id="349" r:id="rId50"/>
    <p:sldId id="351" r:id="rId51"/>
    <p:sldId id="352" r:id="rId52"/>
    <p:sldId id="300" r:id="rId53"/>
    <p:sldId id="358" r:id="rId54"/>
    <p:sldId id="359" r:id="rId55"/>
    <p:sldId id="301" r:id="rId56"/>
    <p:sldId id="302" r:id="rId57"/>
    <p:sldId id="303" r:id="rId58"/>
    <p:sldId id="307" r:id="rId59"/>
    <p:sldId id="304" r:id="rId60"/>
    <p:sldId id="305" r:id="rId61"/>
    <p:sldId id="268" r:id="rId62"/>
    <p:sldId id="269" r:id="rId63"/>
    <p:sldId id="270" r:id="rId64"/>
    <p:sldId id="308" r:id="rId65"/>
    <p:sldId id="271" r:id="rId66"/>
    <p:sldId id="272" r:id="rId67"/>
    <p:sldId id="273" r:id="rId68"/>
    <p:sldId id="274" r:id="rId69"/>
    <p:sldId id="275" r:id="rId70"/>
    <p:sldId id="276" r:id="rId71"/>
    <p:sldId id="309" r:id="rId72"/>
    <p:sldId id="311" r:id="rId73"/>
    <p:sldId id="314" r:id="rId74"/>
    <p:sldId id="315" r:id="rId75"/>
    <p:sldId id="316" r:id="rId76"/>
    <p:sldId id="317" r:id="rId77"/>
    <p:sldId id="312" r:id="rId78"/>
    <p:sldId id="313" r:id="rId79"/>
    <p:sldId id="277" r:id="rId80"/>
    <p:sldId id="278" r:id="rId81"/>
    <p:sldId id="279" r:id="rId82"/>
    <p:sldId id="280" r:id="rId83"/>
    <p:sldId id="281" r:id="rId84"/>
  </p:sldIdLst>
  <p:sldSz cx="9144000" cy="6858000" type="screen4x3"/>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85"/>
  </p:normalViewPr>
  <p:slideViewPr>
    <p:cSldViewPr>
      <p:cViewPr varScale="1">
        <p:scale>
          <a:sx n="81" d="100"/>
          <a:sy n="81" d="100"/>
        </p:scale>
        <p:origin x="488"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4" tIns="46747" rIns="93494" bIns="46747" rtlCol="0"/>
          <a:lstStyle>
            <a:lvl1pPr algn="l">
              <a:defRPr sz="1200"/>
            </a:lvl1pPr>
          </a:lstStyle>
          <a:p>
            <a:endParaRPr lang="en-US"/>
          </a:p>
        </p:txBody>
      </p:sp>
      <p:sp>
        <p:nvSpPr>
          <p:cNvPr id="3" name="Date Placeholder 2"/>
          <p:cNvSpPr>
            <a:spLocks noGrp="1"/>
          </p:cNvSpPr>
          <p:nvPr>
            <p:ph type="dt" sz="quarter" idx="1"/>
          </p:nvPr>
        </p:nvSpPr>
        <p:spPr>
          <a:xfrm>
            <a:off x="3995217" y="0"/>
            <a:ext cx="3056414" cy="465455"/>
          </a:xfrm>
          <a:prstGeom prst="rect">
            <a:avLst/>
          </a:prstGeom>
        </p:spPr>
        <p:txBody>
          <a:bodyPr vert="horz" lIns="93494" tIns="46747" rIns="93494" bIns="46747" rtlCol="0"/>
          <a:lstStyle>
            <a:lvl1pPr algn="r">
              <a:defRPr sz="1200"/>
            </a:lvl1pPr>
          </a:lstStyle>
          <a:p>
            <a:fld id="{9A5E7AB1-E75C-4047-9084-2E3AEDA34066}" type="datetimeFigureOut">
              <a:rPr lang="en-US" smtClean="0"/>
              <a:t>3/16/18</a:t>
            </a:fld>
            <a:endParaRPr lang="en-US"/>
          </a:p>
        </p:txBody>
      </p:sp>
      <p:sp>
        <p:nvSpPr>
          <p:cNvPr id="4" name="Footer Placeholder 3"/>
          <p:cNvSpPr>
            <a:spLocks noGrp="1"/>
          </p:cNvSpPr>
          <p:nvPr>
            <p:ph type="ftr" sz="quarter" idx="2"/>
          </p:nvPr>
        </p:nvSpPr>
        <p:spPr>
          <a:xfrm>
            <a:off x="0" y="8842030"/>
            <a:ext cx="3056414" cy="465455"/>
          </a:xfrm>
          <a:prstGeom prst="rect">
            <a:avLst/>
          </a:prstGeom>
        </p:spPr>
        <p:txBody>
          <a:bodyPr vert="horz" lIns="93494" tIns="46747" rIns="93494" bIns="46747" rtlCol="0" anchor="b"/>
          <a:lstStyle>
            <a:lvl1pPr algn="l">
              <a:defRPr sz="1200"/>
            </a:lvl1pPr>
          </a:lstStyle>
          <a:p>
            <a:endParaRPr lang="en-US"/>
          </a:p>
        </p:txBody>
      </p:sp>
      <p:sp>
        <p:nvSpPr>
          <p:cNvPr id="5" name="Slide Number Placeholder 4"/>
          <p:cNvSpPr>
            <a:spLocks noGrp="1"/>
          </p:cNvSpPr>
          <p:nvPr>
            <p:ph type="sldNum" sz="quarter" idx="3"/>
          </p:nvPr>
        </p:nvSpPr>
        <p:spPr>
          <a:xfrm>
            <a:off x="3995217" y="8842030"/>
            <a:ext cx="3056414" cy="465455"/>
          </a:xfrm>
          <a:prstGeom prst="rect">
            <a:avLst/>
          </a:prstGeom>
        </p:spPr>
        <p:txBody>
          <a:bodyPr vert="horz" lIns="93494" tIns="46747" rIns="93494" bIns="46747" rtlCol="0" anchor="b"/>
          <a:lstStyle>
            <a:lvl1pPr algn="r">
              <a:defRPr sz="1200"/>
            </a:lvl1pPr>
          </a:lstStyle>
          <a:p>
            <a:fld id="{BEA46992-467C-43AD-9C61-90ED35BE1D74}" type="slidenum">
              <a:rPr lang="en-US" smtClean="0"/>
              <a:t>‹#›</a:t>
            </a:fld>
            <a:endParaRPr lang="en-US"/>
          </a:p>
        </p:txBody>
      </p:sp>
    </p:spTree>
    <p:extLst>
      <p:ext uri="{BB962C8B-B14F-4D97-AF65-F5344CB8AC3E}">
        <p14:creationId xmlns:p14="http://schemas.microsoft.com/office/powerpoint/2010/main" val="11607701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B70BA88-FC52-4B9E-A848-B277F9508D5A}"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AC73F0-4EEF-497B-B227-9046018F2FCC}" type="slidenum">
              <a:rPr lang="en-US" smtClean="0"/>
              <a:t>‹#›</a:t>
            </a:fld>
            <a:endParaRPr lang="en-US"/>
          </a:p>
        </p:txBody>
      </p:sp>
    </p:spTree>
    <p:extLst>
      <p:ext uri="{BB962C8B-B14F-4D97-AF65-F5344CB8AC3E}">
        <p14:creationId xmlns:p14="http://schemas.microsoft.com/office/powerpoint/2010/main" val="3366347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70BA88-FC52-4B9E-A848-B277F9508D5A}"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AC73F0-4EEF-497B-B227-9046018F2FCC}" type="slidenum">
              <a:rPr lang="en-US" smtClean="0"/>
              <a:t>‹#›</a:t>
            </a:fld>
            <a:endParaRPr lang="en-US"/>
          </a:p>
        </p:txBody>
      </p:sp>
    </p:spTree>
    <p:extLst>
      <p:ext uri="{BB962C8B-B14F-4D97-AF65-F5344CB8AC3E}">
        <p14:creationId xmlns:p14="http://schemas.microsoft.com/office/powerpoint/2010/main" val="3530522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70BA88-FC52-4B9E-A848-B277F9508D5A}"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AC73F0-4EEF-497B-B227-9046018F2FCC}" type="slidenum">
              <a:rPr lang="en-US" smtClean="0"/>
              <a:t>‹#›</a:t>
            </a:fld>
            <a:endParaRPr lang="en-US"/>
          </a:p>
        </p:txBody>
      </p:sp>
    </p:spTree>
    <p:extLst>
      <p:ext uri="{BB962C8B-B14F-4D97-AF65-F5344CB8AC3E}">
        <p14:creationId xmlns:p14="http://schemas.microsoft.com/office/powerpoint/2010/main" val="1830439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70BA88-FC52-4B9E-A848-B277F9508D5A}"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AC73F0-4EEF-497B-B227-9046018F2FCC}" type="slidenum">
              <a:rPr lang="en-US" smtClean="0"/>
              <a:t>‹#›</a:t>
            </a:fld>
            <a:endParaRPr lang="en-US"/>
          </a:p>
        </p:txBody>
      </p:sp>
    </p:spTree>
    <p:extLst>
      <p:ext uri="{BB962C8B-B14F-4D97-AF65-F5344CB8AC3E}">
        <p14:creationId xmlns:p14="http://schemas.microsoft.com/office/powerpoint/2010/main" val="311379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70BA88-FC52-4B9E-A848-B277F9508D5A}"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AC73F0-4EEF-497B-B227-9046018F2FCC}" type="slidenum">
              <a:rPr lang="en-US" smtClean="0"/>
              <a:t>‹#›</a:t>
            </a:fld>
            <a:endParaRPr lang="en-US"/>
          </a:p>
        </p:txBody>
      </p:sp>
    </p:spTree>
    <p:extLst>
      <p:ext uri="{BB962C8B-B14F-4D97-AF65-F5344CB8AC3E}">
        <p14:creationId xmlns:p14="http://schemas.microsoft.com/office/powerpoint/2010/main" val="3356560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70BA88-FC52-4B9E-A848-B277F9508D5A}" type="datetimeFigureOut">
              <a:rPr lang="en-US" smtClean="0"/>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AC73F0-4EEF-497B-B227-9046018F2FCC}" type="slidenum">
              <a:rPr lang="en-US" smtClean="0"/>
              <a:t>‹#›</a:t>
            </a:fld>
            <a:endParaRPr lang="en-US"/>
          </a:p>
        </p:txBody>
      </p:sp>
    </p:spTree>
    <p:extLst>
      <p:ext uri="{BB962C8B-B14F-4D97-AF65-F5344CB8AC3E}">
        <p14:creationId xmlns:p14="http://schemas.microsoft.com/office/powerpoint/2010/main" val="422061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70BA88-FC52-4B9E-A848-B277F9508D5A}" type="datetimeFigureOut">
              <a:rPr lang="en-US" smtClean="0"/>
              <a:t>3/16/18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AC73F0-4EEF-497B-B227-9046018F2FCC}" type="slidenum">
              <a:rPr lang="en-US" smtClean="0"/>
              <a:t>‹#›</a:t>
            </a:fld>
            <a:endParaRPr lang="en-US"/>
          </a:p>
        </p:txBody>
      </p:sp>
    </p:spTree>
    <p:extLst>
      <p:ext uri="{BB962C8B-B14F-4D97-AF65-F5344CB8AC3E}">
        <p14:creationId xmlns:p14="http://schemas.microsoft.com/office/powerpoint/2010/main" val="399973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70BA88-FC52-4B9E-A848-B277F9508D5A}" type="datetimeFigureOut">
              <a:rPr lang="en-US" smtClean="0"/>
              <a:t>3/16/18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AC73F0-4EEF-497B-B227-9046018F2FCC}" type="slidenum">
              <a:rPr lang="en-US" smtClean="0"/>
              <a:t>‹#›</a:t>
            </a:fld>
            <a:endParaRPr lang="en-US"/>
          </a:p>
        </p:txBody>
      </p:sp>
    </p:spTree>
    <p:extLst>
      <p:ext uri="{BB962C8B-B14F-4D97-AF65-F5344CB8AC3E}">
        <p14:creationId xmlns:p14="http://schemas.microsoft.com/office/powerpoint/2010/main" val="21934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70BA88-FC52-4B9E-A848-B277F9508D5A}" type="datetimeFigureOut">
              <a:rPr lang="en-US" smtClean="0"/>
              <a:t>3/16/18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AC73F0-4EEF-497B-B227-9046018F2FCC}" type="slidenum">
              <a:rPr lang="en-US" smtClean="0"/>
              <a:t>‹#›</a:t>
            </a:fld>
            <a:endParaRPr lang="en-US"/>
          </a:p>
        </p:txBody>
      </p:sp>
    </p:spTree>
    <p:extLst>
      <p:ext uri="{BB962C8B-B14F-4D97-AF65-F5344CB8AC3E}">
        <p14:creationId xmlns:p14="http://schemas.microsoft.com/office/powerpoint/2010/main" val="2036625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70BA88-FC52-4B9E-A848-B277F9508D5A}" type="datetimeFigureOut">
              <a:rPr lang="en-US" smtClean="0"/>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AC73F0-4EEF-497B-B227-9046018F2FCC}" type="slidenum">
              <a:rPr lang="en-US" smtClean="0"/>
              <a:t>‹#›</a:t>
            </a:fld>
            <a:endParaRPr lang="en-US"/>
          </a:p>
        </p:txBody>
      </p:sp>
    </p:spTree>
    <p:extLst>
      <p:ext uri="{BB962C8B-B14F-4D97-AF65-F5344CB8AC3E}">
        <p14:creationId xmlns:p14="http://schemas.microsoft.com/office/powerpoint/2010/main" val="846187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70BA88-FC52-4B9E-A848-B277F9508D5A}" type="datetimeFigureOut">
              <a:rPr lang="en-US" smtClean="0"/>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AC73F0-4EEF-497B-B227-9046018F2FCC}" type="slidenum">
              <a:rPr lang="en-US" smtClean="0"/>
              <a:t>‹#›</a:t>
            </a:fld>
            <a:endParaRPr lang="en-US"/>
          </a:p>
        </p:txBody>
      </p:sp>
    </p:spTree>
    <p:extLst>
      <p:ext uri="{BB962C8B-B14F-4D97-AF65-F5344CB8AC3E}">
        <p14:creationId xmlns:p14="http://schemas.microsoft.com/office/powerpoint/2010/main" val="481287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0BA88-FC52-4B9E-A848-B277F9508D5A}" type="datetimeFigureOut">
              <a:rPr lang="en-US" smtClean="0"/>
              <a:t>3/16/18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AC73F0-4EEF-497B-B227-9046018F2FCC}" type="slidenum">
              <a:rPr lang="en-US" smtClean="0"/>
              <a:t>‹#›</a:t>
            </a:fld>
            <a:endParaRPr lang="en-US"/>
          </a:p>
        </p:txBody>
      </p:sp>
    </p:spTree>
    <p:extLst>
      <p:ext uri="{BB962C8B-B14F-4D97-AF65-F5344CB8AC3E}">
        <p14:creationId xmlns:p14="http://schemas.microsoft.com/office/powerpoint/2010/main" val="1097567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Decomposition Models </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729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63B26E7-77C9-4B50-B4B2-7E20F5AE37DE}" type="slidenum">
              <a:rPr lang="en-US" smtClean="0"/>
              <a:pPr/>
              <a:t>10</a:t>
            </a:fld>
            <a:endParaRPr lang="en-US"/>
          </a:p>
        </p:txBody>
      </p:sp>
      <p:sp>
        <p:nvSpPr>
          <p:cNvPr id="5" name="Rectangle 4"/>
          <p:cNvSpPr/>
          <p:nvPr/>
        </p:nvSpPr>
        <p:spPr>
          <a:xfrm>
            <a:off x="1905000" y="1117937"/>
            <a:ext cx="5593484" cy="1015663"/>
          </a:xfrm>
          <a:prstGeom prst="rect">
            <a:avLst/>
          </a:prstGeom>
        </p:spPr>
        <p:txBody>
          <a:bodyPr wrap="square">
            <a:spAutoFit/>
          </a:bodyPr>
          <a:lstStyle/>
          <a:p>
            <a:r>
              <a:rPr lang="en-US" sz="2000" dirty="0"/>
              <a:t>&gt; Trend &lt;- </a:t>
            </a:r>
            <a:r>
              <a:rPr lang="en-US" sz="2000" dirty="0" err="1"/>
              <a:t>Elec.decom$trend</a:t>
            </a:r>
            <a:endParaRPr lang="en-US" sz="2000" dirty="0"/>
          </a:p>
          <a:p>
            <a:r>
              <a:rPr lang="en-US" sz="2000" dirty="0"/>
              <a:t>&gt; Seasonal &lt;- </a:t>
            </a:r>
            <a:r>
              <a:rPr lang="en-US" sz="2000" dirty="0" err="1"/>
              <a:t>Elec.decom$seasonal</a:t>
            </a:r>
            <a:endParaRPr lang="en-US" sz="2000" dirty="0"/>
          </a:p>
          <a:p>
            <a:r>
              <a:rPr lang="en-US" sz="2000" dirty="0"/>
              <a:t>&gt; </a:t>
            </a:r>
            <a:r>
              <a:rPr lang="en-US" sz="2000" dirty="0" err="1"/>
              <a:t>ts.plot</a:t>
            </a:r>
            <a:r>
              <a:rPr lang="en-US" sz="2000" dirty="0"/>
              <a:t>(</a:t>
            </a:r>
            <a:r>
              <a:rPr lang="en-US" sz="2000" dirty="0" err="1"/>
              <a:t>cbind</a:t>
            </a:r>
            <a:r>
              <a:rPr lang="en-US" sz="2000" dirty="0"/>
              <a:t>(Trend, Trend*Seasonal), </a:t>
            </a:r>
            <a:r>
              <a:rPr lang="en-US" sz="2000" dirty="0" err="1"/>
              <a:t>lty</a:t>
            </a:r>
            <a:r>
              <a:rPr lang="en-US" sz="2000" dirty="0"/>
              <a:t> = 1:2)</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2238375"/>
            <a:ext cx="6561137"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13402" y="5791200"/>
            <a:ext cx="7232364" cy="369332"/>
          </a:xfrm>
          <a:prstGeom prst="rect">
            <a:avLst/>
          </a:prstGeom>
          <a:noFill/>
        </p:spPr>
        <p:txBody>
          <a:bodyPr wrap="none" rtlCol="0">
            <a:spAutoFit/>
          </a:bodyPr>
          <a:lstStyle/>
          <a:p>
            <a:r>
              <a:rPr lang="en-US" dirty="0"/>
              <a:t>The command </a:t>
            </a:r>
            <a:r>
              <a:rPr lang="en-US" dirty="0" err="1"/>
              <a:t>ts.plot</a:t>
            </a:r>
            <a:r>
              <a:rPr lang="en-US" dirty="0"/>
              <a:t>(</a:t>
            </a:r>
            <a:r>
              <a:rPr lang="en-US" dirty="0" err="1"/>
              <a:t>cbind</a:t>
            </a:r>
            <a:r>
              <a:rPr lang="en-US" dirty="0"/>
              <a:t>…) produces a time plot for one or more series. </a:t>
            </a:r>
          </a:p>
        </p:txBody>
      </p:sp>
    </p:spTree>
    <p:extLst>
      <p:ext uri="{BB962C8B-B14F-4D97-AF65-F5344CB8AC3E}">
        <p14:creationId xmlns:p14="http://schemas.microsoft.com/office/powerpoint/2010/main" val="360673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18" r="56272" b="27778"/>
          <a:stretch/>
        </p:blipFill>
        <p:spPr bwMode="auto">
          <a:xfrm>
            <a:off x="457200" y="685801"/>
            <a:ext cx="8402006"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9916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167" r="53036" b="16071"/>
          <a:stretch/>
        </p:blipFill>
        <p:spPr bwMode="auto">
          <a:xfrm>
            <a:off x="381000" y="685800"/>
            <a:ext cx="86106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3927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296" r="54710" b="24008"/>
          <a:stretch/>
        </p:blipFill>
        <p:spPr bwMode="auto">
          <a:xfrm>
            <a:off x="280884" y="609600"/>
            <a:ext cx="8558316" cy="5598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6109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Example: Air passenger</a:t>
            </a:r>
          </a:p>
        </p:txBody>
      </p:sp>
      <p:sp>
        <p:nvSpPr>
          <p:cNvPr id="4" name="Slide Number Placeholder 3"/>
          <p:cNvSpPr>
            <a:spLocks noGrp="1"/>
          </p:cNvSpPr>
          <p:nvPr>
            <p:ph type="sldNum" sz="quarter" idx="12"/>
          </p:nvPr>
        </p:nvSpPr>
        <p:spPr/>
        <p:txBody>
          <a:bodyPr/>
          <a:lstStyle/>
          <a:p>
            <a:fld id="{963B26E7-77C9-4B50-B4B2-7E20F5AE37DE}" type="slidenum">
              <a:rPr lang="en-US" smtClean="0"/>
              <a:pPr/>
              <a:t>14</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53616"/>
            <a:ext cx="7239000" cy="4151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43000" y="1295400"/>
            <a:ext cx="3581400" cy="1200329"/>
          </a:xfrm>
          <a:prstGeom prst="rect">
            <a:avLst/>
          </a:prstGeom>
          <a:noFill/>
        </p:spPr>
        <p:txBody>
          <a:bodyPr wrap="square" rtlCol="0">
            <a:spAutoFit/>
          </a:bodyPr>
          <a:lstStyle/>
          <a:p>
            <a:r>
              <a:rPr lang="en-US" sz="2400" dirty="0"/>
              <a:t>&gt; data(</a:t>
            </a:r>
            <a:r>
              <a:rPr lang="en-US" sz="2400" dirty="0" err="1"/>
              <a:t>AirPassengers</a:t>
            </a:r>
            <a:r>
              <a:rPr lang="en-US" sz="2400" dirty="0"/>
              <a:t>)</a:t>
            </a:r>
          </a:p>
          <a:p>
            <a:r>
              <a:rPr lang="en-US" sz="2400" dirty="0"/>
              <a:t>&gt; AP &lt;- </a:t>
            </a:r>
            <a:r>
              <a:rPr lang="en-US" sz="2400" dirty="0" err="1"/>
              <a:t>AirPassengers</a:t>
            </a:r>
            <a:endParaRPr lang="en-US" sz="2400" dirty="0"/>
          </a:p>
          <a:p>
            <a:r>
              <a:rPr lang="en-US" sz="2400" dirty="0"/>
              <a:t>&gt; plot(decompose(AP))</a:t>
            </a:r>
          </a:p>
        </p:txBody>
      </p:sp>
    </p:spTree>
    <p:extLst>
      <p:ext uri="{BB962C8B-B14F-4D97-AF65-F5344CB8AC3E}">
        <p14:creationId xmlns:p14="http://schemas.microsoft.com/office/powerpoint/2010/main" val="300092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63B26E7-77C9-4B50-B4B2-7E20F5AE37DE}" type="slidenum">
              <a:rPr lang="en-US" smtClean="0"/>
              <a:pPr/>
              <a:t>15</a:t>
            </a:fld>
            <a:endParaRPr lang="en-US"/>
          </a:p>
        </p:txBody>
      </p:sp>
      <p:sp>
        <p:nvSpPr>
          <p:cNvPr id="5" name="Rectangle 4"/>
          <p:cNvSpPr/>
          <p:nvPr/>
        </p:nvSpPr>
        <p:spPr>
          <a:xfrm>
            <a:off x="1524000" y="914400"/>
            <a:ext cx="6858000" cy="769441"/>
          </a:xfrm>
          <a:prstGeom prst="rect">
            <a:avLst/>
          </a:prstGeom>
        </p:spPr>
        <p:txBody>
          <a:bodyPr wrap="square">
            <a:spAutoFit/>
          </a:bodyPr>
          <a:lstStyle/>
          <a:p>
            <a:r>
              <a:rPr lang="en-US" sz="2200" dirty="0"/>
              <a:t>&gt; </a:t>
            </a:r>
            <a:r>
              <a:rPr lang="en-US" sz="2200" dirty="0" err="1"/>
              <a:t>AP.decom</a:t>
            </a:r>
            <a:r>
              <a:rPr lang="en-US" sz="2200" dirty="0"/>
              <a:t> &lt;- decompose(AP, type = "multiplicative")</a:t>
            </a:r>
          </a:p>
          <a:p>
            <a:r>
              <a:rPr lang="en-US" sz="2200" dirty="0"/>
              <a:t>&gt; plot(</a:t>
            </a:r>
            <a:r>
              <a:rPr lang="en-US" sz="2200" dirty="0" err="1"/>
              <a:t>AP.decom</a:t>
            </a:r>
            <a:r>
              <a:rPr lang="en-US" sz="2200" dirty="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61931"/>
            <a:ext cx="7094537" cy="3676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5396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A4D2B7-4371-4D9C-AC55-85F7836C09C5}" type="slidenum">
              <a:rPr lang="en-US" smtClean="0"/>
              <a:pPr/>
              <a:t>16</a:t>
            </a:fld>
            <a:endParaRPr lang="en-US"/>
          </a:p>
        </p:txBody>
      </p:sp>
      <p:sp>
        <p:nvSpPr>
          <p:cNvPr id="5" name="Rectangle 4"/>
          <p:cNvSpPr/>
          <p:nvPr/>
        </p:nvSpPr>
        <p:spPr>
          <a:xfrm>
            <a:off x="1752600" y="1524000"/>
            <a:ext cx="6705600" cy="461665"/>
          </a:xfrm>
          <a:prstGeom prst="rect">
            <a:avLst/>
          </a:prstGeom>
        </p:spPr>
        <p:txBody>
          <a:bodyPr wrap="square">
            <a:spAutoFit/>
          </a:bodyPr>
          <a:lstStyle/>
          <a:p>
            <a:r>
              <a:rPr lang="en-US" sz="2400" dirty="0"/>
              <a:t>&gt; plot(</a:t>
            </a:r>
            <a:r>
              <a:rPr lang="en-US" sz="2400" dirty="0" err="1"/>
              <a:t>ts</a:t>
            </a:r>
            <a:r>
              <a:rPr lang="en-US" sz="2400" dirty="0"/>
              <a:t>(</a:t>
            </a:r>
            <a:r>
              <a:rPr lang="en-US" sz="2400" dirty="0" err="1"/>
              <a:t>AP.decom$random</a:t>
            </a:r>
            <a:r>
              <a:rPr lang="en-US" sz="2400" dirty="0"/>
              <a:t>[7:138]))</a:t>
            </a: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063" y="2209800"/>
            <a:ext cx="6561137"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1455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ACF </a:t>
            </a:r>
          </a:p>
        </p:txBody>
      </p:sp>
      <p:sp>
        <p:nvSpPr>
          <p:cNvPr id="4" name="Slide Number Placeholder 3"/>
          <p:cNvSpPr>
            <a:spLocks noGrp="1"/>
          </p:cNvSpPr>
          <p:nvPr>
            <p:ph type="sldNum" sz="quarter" idx="12"/>
          </p:nvPr>
        </p:nvSpPr>
        <p:spPr/>
        <p:txBody>
          <a:bodyPr/>
          <a:lstStyle/>
          <a:p>
            <a:fld id="{F0A4D2B7-4371-4D9C-AC55-85F7836C09C5}" type="slidenum">
              <a:rPr lang="en-US" smtClean="0"/>
              <a:pPr/>
              <a:t>17</a:t>
            </a:fld>
            <a:endParaRPr lang="en-US"/>
          </a:p>
        </p:txBody>
      </p:sp>
      <p:sp>
        <p:nvSpPr>
          <p:cNvPr id="5" name="Rectangle 4"/>
          <p:cNvSpPr/>
          <p:nvPr/>
        </p:nvSpPr>
        <p:spPr>
          <a:xfrm>
            <a:off x="2590800" y="1752600"/>
            <a:ext cx="4217821" cy="461665"/>
          </a:xfrm>
          <a:prstGeom prst="rect">
            <a:avLst/>
          </a:prstGeom>
        </p:spPr>
        <p:txBody>
          <a:bodyPr wrap="none">
            <a:spAutoFit/>
          </a:bodyPr>
          <a:lstStyle/>
          <a:p>
            <a:r>
              <a:rPr lang="en-US" sz="2400" dirty="0"/>
              <a:t>&gt; </a:t>
            </a:r>
            <a:r>
              <a:rPr lang="en-US" sz="2400" dirty="0" err="1"/>
              <a:t>acf</a:t>
            </a:r>
            <a:r>
              <a:rPr lang="en-US" sz="2400" dirty="0"/>
              <a:t>(</a:t>
            </a:r>
            <a:r>
              <a:rPr lang="en-US" sz="2400" dirty="0" err="1"/>
              <a:t>AP.decom$random</a:t>
            </a:r>
            <a:r>
              <a:rPr lang="en-US" sz="2400" dirty="0"/>
              <a:t>[7:138])</a:t>
            </a: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663" y="2314575"/>
            <a:ext cx="6561137"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99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Standard deviations</a:t>
            </a:r>
          </a:p>
        </p:txBody>
      </p:sp>
      <p:sp>
        <p:nvSpPr>
          <p:cNvPr id="4" name="Slide Number Placeholder 3"/>
          <p:cNvSpPr>
            <a:spLocks noGrp="1"/>
          </p:cNvSpPr>
          <p:nvPr>
            <p:ph type="sldNum" sz="quarter" idx="12"/>
          </p:nvPr>
        </p:nvSpPr>
        <p:spPr/>
        <p:txBody>
          <a:bodyPr/>
          <a:lstStyle/>
          <a:p>
            <a:fld id="{F0A4D2B7-4371-4D9C-AC55-85F7836C09C5}" type="slidenum">
              <a:rPr lang="en-US" smtClean="0"/>
              <a:pPr/>
              <a:t>18</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59" t="82341" r="59729" b="8829"/>
          <a:stretch/>
        </p:blipFill>
        <p:spPr bwMode="auto">
          <a:xfrm>
            <a:off x="609600" y="2590800"/>
            <a:ext cx="8229601" cy="1039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8362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Earnings data</a:t>
            </a:r>
          </a:p>
        </p:txBody>
      </p:sp>
      <p:sp>
        <p:nvSpPr>
          <p:cNvPr id="3" name="Content Placeholder 2"/>
          <p:cNvSpPr>
            <a:spLocks noGrp="1"/>
          </p:cNvSpPr>
          <p:nvPr>
            <p:ph idx="1"/>
          </p:nvPr>
        </p:nvSpPr>
        <p:spPr>
          <a:xfrm>
            <a:off x="457200" y="1371600"/>
            <a:ext cx="8686800" cy="1384703"/>
          </a:xfrm>
        </p:spPr>
        <p:txBody>
          <a:bodyPr>
            <a:noAutofit/>
          </a:bodyPr>
          <a:lstStyle/>
          <a:p>
            <a:r>
              <a:rPr lang="en-US" sz="2000" dirty="0"/>
              <a:t>The Johnson &amp; Johnson quarterly earnings data, </a:t>
            </a:r>
            <a:r>
              <a:rPr lang="en-US" sz="2000" dirty="0" err="1"/>
              <a:t>q.jnj</a:t>
            </a:r>
            <a:r>
              <a:rPr lang="en-US" sz="2000" dirty="0"/>
              <a:t>, from the </a:t>
            </a:r>
            <a:r>
              <a:rPr lang="en-US" sz="2000" dirty="0" err="1"/>
              <a:t>FinTS</a:t>
            </a:r>
            <a:r>
              <a:rPr lang="en-US" sz="2000" dirty="0"/>
              <a:t> package.</a:t>
            </a:r>
          </a:p>
          <a:p>
            <a:r>
              <a:rPr lang="en-US" sz="2000" dirty="0"/>
              <a:t>First make the package </a:t>
            </a:r>
            <a:r>
              <a:rPr lang="en-US" sz="2000" dirty="0" err="1"/>
              <a:t>FinTS</a:t>
            </a:r>
            <a:r>
              <a:rPr lang="en-US" sz="2000" dirty="0"/>
              <a:t> available and copy the </a:t>
            </a:r>
            <a:r>
              <a:rPr lang="en-US" sz="2000" dirty="0" err="1"/>
              <a:t>q.jnj</a:t>
            </a:r>
            <a:r>
              <a:rPr lang="en-US" sz="2000" dirty="0"/>
              <a:t> data set into your workspace.</a:t>
            </a:r>
          </a:p>
          <a:p>
            <a:pPr marL="0" indent="0">
              <a:buNone/>
            </a:pPr>
            <a:endParaRPr lang="en-US" sz="20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61245" r="86802" b="37164"/>
          <a:stretch/>
        </p:blipFill>
        <p:spPr bwMode="auto">
          <a:xfrm>
            <a:off x="1752600" y="2992582"/>
            <a:ext cx="4343400" cy="313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82572" r="86802" b="11714"/>
          <a:stretch/>
        </p:blipFill>
        <p:spPr bwMode="auto">
          <a:xfrm>
            <a:off x="1752600" y="3352800"/>
            <a:ext cx="4418616"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90600" y="4960203"/>
            <a:ext cx="7315200" cy="830997"/>
          </a:xfrm>
          <a:prstGeom prst="rect">
            <a:avLst/>
          </a:prstGeom>
          <a:ln>
            <a:solidFill>
              <a:srgbClr val="FF0000"/>
            </a:solidFill>
          </a:ln>
        </p:spPr>
        <p:txBody>
          <a:bodyPr wrap="square">
            <a:spAutoFit/>
          </a:bodyPr>
          <a:lstStyle/>
          <a:p>
            <a:r>
              <a:rPr lang="en-US" sz="2400" dirty="0"/>
              <a:t>This is important to know; the decomposition function </a:t>
            </a:r>
            <a:r>
              <a:rPr lang="en-US" sz="2400" dirty="0" err="1"/>
              <a:t>stl</a:t>
            </a:r>
            <a:r>
              <a:rPr lang="en-US" sz="2400" dirty="0"/>
              <a:t> accepts zoo objects but decompose function does not.</a:t>
            </a:r>
          </a:p>
        </p:txBody>
      </p:sp>
    </p:spTree>
    <p:extLst>
      <p:ext uri="{BB962C8B-B14F-4D97-AF65-F5344CB8AC3E}">
        <p14:creationId xmlns:p14="http://schemas.microsoft.com/office/powerpoint/2010/main" val="614226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Decomposition of Series: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600200"/>
                <a:ext cx="7924800" cy="4525963"/>
              </a:xfrm>
            </p:spPr>
            <p:txBody>
              <a:bodyPr/>
              <a:lstStyle/>
              <a:p>
                <a:pPr marL="0" indent="0">
                  <a:buNone/>
                </a:pPr>
                <a:r>
                  <a:rPr lang="en-US" dirty="0"/>
                  <a:t>A simple additive decomposition model</a:t>
                </a:r>
              </a:p>
              <a:p>
                <a:pPr marL="0" indent="0">
                  <a:buNone/>
                </a:pPr>
                <a:endParaRPr lang="en-US" dirty="0"/>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r>
                          <a:rPr lang="en-US" b="0" i="1" smtClean="0">
                            <a:latin typeface="Cambria Math"/>
                          </a:rPr>
                          <m:t> </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𝑚</m:t>
                        </m:r>
                      </m:e>
                      <m:sub>
                        <m:r>
                          <a:rPr lang="en-US" b="0" i="1" smtClean="0">
                            <a:latin typeface="Cambria Math"/>
                          </a:rPr>
                          <m:t>𝑡</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𝑠</m:t>
                        </m:r>
                      </m:e>
                      <m:sub>
                        <m:r>
                          <a:rPr lang="en-US" i="1">
                            <a:latin typeface="Cambria Math"/>
                          </a:rPr>
                          <m:t>𝑡</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𝑧</m:t>
                        </m:r>
                      </m:e>
                      <m:sub>
                        <m:r>
                          <a:rPr lang="en-US" i="1">
                            <a:latin typeface="Cambria Math"/>
                          </a:rPr>
                          <m:t>𝑡</m:t>
                        </m:r>
                      </m:sub>
                    </m:sSub>
                  </m:oMath>
                </a14:m>
                <a:endParaRPr lang="en-US" dirty="0"/>
              </a:p>
              <a:p>
                <a:pPr marL="0" indent="0">
                  <a:buNone/>
                </a:pPr>
                <a:endParaRPr lang="en-US" dirty="0"/>
              </a:p>
              <a:p>
                <a:pPr marL="0" indent="0">
                  <a:buNone/>
                </a:pPr>
                <a:r>
                  <a:rPr lang="en-US" dirty="0"/>
                  <a:t>where, at time </a:t>
                </a:r>
                <a:r>
                  <a:rPr lang="en-US" i="1" dirty="0">
                    <a:latin typeface="Times New Roman" panose="02020603050405020304" pitchFamily="18" charset="0"/>
                    <a:cs typeface="Times New Roman" panose="02020603050405020304" pitchFamily="18" charset="0"/>
                  </a:rPr>
                  <a:t>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𝑦</m:t>
                        </m:r>
                      </m:e>
                      <m:sub>
                        <m:r>
                          <a:rPr lang="en-US" i="1">
                            <a:latin typeface="Cambria Math"/>
                          </a:rPr>
                          <m:t>𝑡</m:t>
                        </m:r>
                        <m:r>
                          <a:rPr lang="en-US" i="1">
                            <a:latin typeface="Cambria Math"/>
                          </a:rPr>
                          <m:t> </m:t>
                        </m:r>
                      </m:sub>
                    </m:sSub>
                  </m:oMath>
                </a14:m>
                <a:r>
                  <a:rPr lang="en-US" dirty="0"/>
                  <a:t>is the observed series,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𝑚</m:t>
                        </m:r>
                      </m:e>
                      <m:sub>
                        <m:r>
                          <a:rPr lang="en-US" i="1">
                            <a:latin typeface="Cambria Math"/>
                          </a:rPr>
                          <m:t>𝑡</m:t>
                        </m:r>
                        <m:r>
                          <a:rPr lang="en-US" i="1">
                            <a:latin typeface="Cambria Math"/>
                          </a:rPr>
                          <m:t> </m:t>
                        </m:r>
                      </m:sub>
                    </m:sSub>
                  </m:oMath>
                </a14:m>
                <a:r>
                  <a:rPr lang="en-US" dirty="0"/>
                  <a:t>is the trend, </a:t>
                </a:r>
                <a14:m>
                  <m:oMath xmlns:m="http://schemas.openxmlformats.org/officeDocument/2006/math">
                    <m:sSub>
                      <m:sSubPr>
                        <m:ctrlPr>
                          <a:rPr lang="en-US" i="1">
                            <a:latin typeface="Cambria Math" panose="02040503050406030204" pitchFamily="18" charset="0"/>
                          </a:rPr>
                        </m:ctrlPr>
                      </m:sSubPr>
                      <m:e>
                        <m:r>
                          <a:rPr lang="en-US" i="1">
                            <a:latin typeface="Cambria Math"/>
                          </a:rPr>
                          <m:t>𝑠</m:t>
                        </m:r>
                      </m:e>
                      <m:sub>
                        <m:r>
                          <a:rPr lang="en-US" i="1">
                            <a:latin typeface="Cambria Math"/>
                          </a:rPr>
                          <m:t>𝑡</m:t>
                        </m:r>
                      </m:sub>
                    </m:sSub>
                  </m:oMath>
                </a14:m>
                <a:r>
                  <a:rPr lang="en-US" dirty="0"/>
                  <a:t>is the seasonal effect, and </a:t>
                </a:r>
                <a14:m>
                  <m:oMath xmlns:m="http://schemas.openxmlformats.org/officeDocument/2006/math">
                    <m:sSub>
                      <m:sSubPr>
                        <m:ctrlPr>
                          <a:rPr lang="en-US" i="1">
                            <a:latin typeface="Cambria Math" panose="02040503050406030204" pitchFamily="18" charset="0"/>
                          </a:rPr>
                        </m:ctrlPr>
                      </m:sSubPr>
                      <m:e>
                        <m:r>
                          <a:rPr lang="en-US" i="1">
                            <a:latin typeface="Cambria Math"/>
                          </a:rPr>
                          <m:t>𝑧</m:t>
                        </m:r>
                      </m:e>
                      <m:sub>
                        <m:r>
                          <a:rPr lang="en-US" i="1">
                            <a:latin typeface="Cambria Math"/>
                          </a:rPr>
                          <m:t>𝑡</m:t>
                        </m:r>
                      </m:sub>
                    </m:sSub>
                  </m:oMath>
                </a14:m>
                <a:r>
                  <a:rPr lang="en-US" dirty="0"/>
                  <a:t> is a random component.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600200"/>
                <a:ext cx="7924800" cy="4525963"/>
              </a:xfrm>
              <a:blipFill rotWithShape="1">
                <a:blip r:embed="rId2"/>
                <a:stretch>
                  <a:fillRect l="-1923" t="-17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63B26E7-77C9-4B50-B4B2-7E20F5AE37DE}" type="slidenum">
              <a:rPr lang="en-US" smtClean="0"/>
              <a:pPr/>
              <a:t>2</a:t>
            </a:fld>
            <a:endParaRPr lang="en-US"/>
          </a:p>
        </p:txBody>
      </p:sp>
    </p:spTree>
    <p:extLst>
      <p:ext uri="{BB962C8B-B14F-4D97-AF65-F5344CB8AC3E}">
        <p14:creationId xmlns:p14="http://schemas.microsoft.com/office/powerpoint/2010/main" val="870554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a:t>
            </a:r>
          </a:p>
        </p:txBody>
      </p:sp>
      <p:sp>
        <p:nvSpPr>
          <p:cNvPr id="3" name="Content Placeholder 2"/>
          <p:cNvSpPr>
            <a:spLocks noGrp="1"/>
          </p:cNvSpPr>
          <p:nvPr>
            <p:ph idx="1"/>
          </p:nvPr>
        </p:nvSpPr>
        <p:spPr/>
        <p:txBody>
          <a:bodyPr>
            <a:normAutofit/>
          </a:bodyPr>
          <a:lstStyle/>
          <a:p>
            <a:pPr marL="0" indent="0">
              <a:buNone/>
            </a:pPr>
            <a:r>
              <a:rPr lang="en-US" sz="2000" dirty="0"/>
              <a:t>Next plot the time series to assess what components may be present (e.g. trend, seasonality etc.) in the time series. Note that your plots are recorded under the history tab.</a:t>
            </a:r>
          </a:p>
          <a:p>
            <a:endParaRPr lang="en-US" sz="2000" dirty="0"/>
          </a:p>
        </p:txBody>
      </p:sp>
      <p:sp>
        <p:nvSpPr>
          <p:cNvPr id="5" name="Rectangle 4"/>
          <p:cNvSpPr/>
          <p:nvPr/>
        </p:nvSpPr>
        <p:spPr>
          <a:xfrm>
            <a:off x="685800" y="3043535"/>
            <a:ext cx="1654620" cy="461665"/>
          </a:xfrm>
          <a:prstGeom prst="rect">
            <a:avLst/>
          </a:prstGeom>
        </p:spPr>
        <p:txBody>
          <a:bodyPr wrap="none">
            <a:spAutoFit/>
          </a:bodyPr>
          <a:lstStyle/>
          <a:p>
            <a:pPr latinLnBrk="1"/>
            <a:r>
              <a:rPr lang="en-US" sz="2400" b="1" dirty="0"/>
              <a:t>&gt; plot</a:t>
            </a:r>
            <a:r>
              <a:rPr lang="en-US" sz="2400" dirty="0"/>
              <a:t>(</a:t>
            </a:r>
            <a:r>
              <a:rPr lang="en-US" sz="2400" dirty="0" err="1"/>
              <a:t>q.jnj</a:t>
            </a:r>
            <a:r>
              <a:rPr lang="en-US" sz="2400"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908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62000" y="6076890"/>
            <a:ext cx="7924800" cy="400110"/>
          </a:xfrm>
          <a:prstGeom prst="rect">
            <a:avLst/>
          </a:prstGeom>
          <a:ln>
            <a:solidFill>
              <a:srgbClr val="FF0000"/>
            </a:solidFill>
          </a:ln>
        </p:spPr>
        <p:txBody>
          <a:bodyPr wrap="square">
            <a:spAutoFit/>
          </a:bodyPr>
          <a:lstStyle/>
          <a:p>
            <a:r>
              <a:rPr lang="en-US" sz="2000" dirty="0"/>
              <a:t>Noting that the series appears to have trend, seasonality and randomness. </a:t>
            </a:r>
          </a:p>
        </p:txBody>
      </p:sp>
    </p:spTree>
    <p:extLst>
      <p:ext uri="{BB962C8B-B14F-4D97-AF65-F5344CB8AC3E}">
        <p14:creationId xmlns:p14="http://schemas.microsoft.com/office/powerpoint/2010/main" val="493356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Decompose the series </a:t>
            </a:r>
          </a:p>
        </p:txBody>
      </p:sp>
      <p:sp>
        <p:nvSpPr>
          <p:cNvPr id="5" name="TextBox 4"/>
          <p:cNvSpPr txBox="1"/>
          <p:nvPr/>
        </p:nvSpPr>
        <p:spPr>
          <a:xfrm>
            <a:off x="1545771" y="2152471"/>
            <a:ext cx="6988629" cy="1200329"/>
          </a:xfrm>
          <a:prstGeom prst="rect">
            <a:avLst/>
          </a:prstGeom>
          <a:noFill/>
        </p:spPr>
        <p:txBody>
          <a:bodyPr wrap="square" rtlCol="0">
            <a:spAutoFit/>
          </a:bodyPr>
          <a:lstStyle/>
          <a:p>
            <a:r>
              <a:rPr lang="en-US" sz="2400" dirty="0"/>
              <a:t>Next, We would like to use the decompose function. </a:t>
            </a:r>
          </a:p>
          <a:p>
            <a:endParaRPr lang="en-US" sz="2400" dirty="0"/>
          </a:p>
          <a:p>
            <a:r>
              <a:rPr lang="en-US" sz="2400" dirty="0"/>
              <a:t>Can we use this function with this series?</a:t>
            </a:r>
          </a:p>
        </p:txBody>
      </p:sp>
    </p:spTree>
    <p:extLst>
      <p:ext uri="{BB962C8B-B14F-4D97-AF65-F5344CB8AC3E}">
        <p14:creationId xmlns:p14="http://schemas.microsoft.com/office/powerpoint/2010/main" val="144209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a zoo object </a:t>
            </a:r>
          </a:p>
        </p:txBody>
      </p:sp>
      <p:sp>
        <p:nvSpPr>
          <p:cNvPr id="4" name="Rectangle 3"/>
          <p:cNvSpPr/>
          <p:nvPr/>
        </p:nvSpPr>
        <p:spPr>
          <a:xfrm>
            <a:off x="914400" y="1600200"/>
            <a:ext cx="7543800" cy="1200329"/>
          </a:xfrm>
          <a:prstGeom prst="rect">
            <a:avLst/>
          </a:prstGeom>
        </p:spPr>
        <p:txBody>
          <a:bodyPr wrap="square">
            <a:spAutoFit/>
          </a:bodyPr>
          <a:lstStyle/>
          <a:p>
            <a:pPr marL="285750" indent="-285750">
              <a:buFont typeface="Arial" panose="020B0604020202020204" pitchFamily="34" charset="0"/>
              <a:buChar char="•"/>
            </a:pPr>
            <a:r>
              <a:rPr lang="en-US" sz="2400" dirty="0" err="1"/>
              <a:t>Transformq.jnj</a:t>
            </a:r>
            <a:r>
              <a:rPr lang="en-US" sz="2400" dirty="0"/>
              <a:t> from a zoo object to a </a:t>
            </a:r>
            <a:r>
              <a:rPr lang="en-US" sz="2400" dirty="0" err="1"/>
              <a:t>ts</a:t>
            </a:r>
            <a:r>
              <a:rPr lang="en-US" sz="2400" dirty="0"/>
              <a:t> object using the </a:t>
            </a:r>
            <a:r>
              <a:rPr lang="en-US" sz="2400" dirty="0" err="1"/>
              <a:t>as.ts</a:t>
            </a:r>
            <a:r>
              <a:rPr lang="en-US" sz="2400" dirty="0"/>
              <a:t> function. </a:t>
            </a:r>
          </a:p>
          <a:p>
            <a:pPr marL="285750" indent="-285750">
              <a:buFont typeface="Arial" panose="020B0604020202020204" pitchFamily="34" charset="0"/>
              <a:buChar char="•"/>
            </a:pPr>
            <a:r>
              <a:rPr lang="en-US" sz="2400" dirty="0"/>
              <a:t>Check that the series has been </a:t>
            </a:r>
            <a:r>
              <a:rPr lang="en-US" sz="2400" dirty="0" err="1"/>
              <a:t>tranformed</a:t>
            </a:r>
            <a:r>
              <a:rPr lang="en-US" sz="2400" dirty="0"/>
              <a:t> properly.</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74802" r="78597" b="9091"/>
          <a:stretch/>
        </p:blipFill>
        <p:spPr bwMode="auto">
          <a:xfrm>
            <a:off x="1600200" y="3276599"/>
            <a:ext cx="5867400" cy="2576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458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Decompose function – Additive model</a:t>
            </a:r>
          </a:p>
        </p:txBody>
      </p:sp>
      <p:sp>
        <p:nvSpPr>
          <p:cNvPr id="4" name="Rectangle 3"/>
          <p:cNvSpPr/>
          <p:nvPr/>
        </p:nvSpPr>
        <p:spPr>
          <a:xfrm>
            <a:off x="1143000" y="1752600"/>
            <a:ext cx="7772400" cy="1569660"/>
          </a:xfrm>
          <a:prstGeom prst="rect">
            <a:avLst/>
          </a:prstGeom>
        </p:spPr>
        <p:txBody>
          <a:bodyPr wrap="square">
            <a:spAutoFit/>
          </a:bodyPr>
          <a:lstStyle/>
          <a:p>
            <a:pPr marL="342900" indent="-342900">
              <a:buFont typeface="Arial" panose="020B0604020202020204" pitchFamily="34" charset="0"/>
              <a:buChar char="•"/>
            </a:pPr>
            <a:r>
              <a:rPr lang="en-US" sz="2400" dirty="0"/>
              <a:t>Decompose </a:t>
            </a:r>
            <a:r>
              <a:rPr lang="en-US" sz="2400" dirty="0" err="1"/>
              <a:t>q.jnjts</a:t>
            </a:r>
            <a:r>
              <a:rPr lang="en-US" sz="2400" dirty="0"/>
              <a:t> into seasonal, trend and remainder components using the decompose function. </a:t>
            </a:r>
          </a:p>
          <a:p>
            <a:pPr marL="342900" indent="-342900">
              <a:buFont typeface="Arial" panose="020B0604020202020204" pitchFamily="34" charset="0"/>
              <a:buChar char="•"/>
            </a:pPr>
            <a:r>
              <a:rPr lang="en-US" sz="2400" dirty="0"/>
              <a:t>Let’s try the additive model. </a:t>
            </a:r>
          </a:p>
          <a:p>
            <a:endParaRPr lang="en-US" sz="2400"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7" t="88095" r="73592" b="9091"/>
          <a:stretch/>
        </p:blipFill>
        <p:spPr bwMode="auto">
          <a:xfrm>
            <a:off x="1690255" y="3657600"/>
            <a:ext cx="6117282"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7370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a:t>
            </a:r>
            <a:r>
              <a:rPr lang="en-US" dirty="0"/>
              <a:t> function </a:t>
            </a:r>
          </a:p>
        </p:txBody>
      </p:sp>
      <p:sp>
        <p:nvSpPr>
          <p:cNvPr id="3" name="Content Placeholder 2"/>
          <p:cNvSpPr>
            <a:spLocks noGrp="1"/>
          </p:cNvSpPr>
          <p:nvPr>
            <p:ph idx="1"/>
          </p:nvPr>
        </p:nvSpPr>
        <p:spPr>
          <a:xfrm>
            <a:off x="685800" y="1600200"/>
            <a:ext cx="8229600" cy="4525963"/>
          </a:xfrm>
        </p:spPr>
        <p:txBody>
          <a:bodyPr>
            <a:normAutofit/>
          </a:bodyPr>
          <a:lstStyle/>
          <a:p>
            <a:pPr marL="0" indent="0">
              <a:buNone/>
            </a:pPr>
            <a:r>
              <a:rPr lang="en-US" sz="2400" dirty="0"/>
              <a:t>Consider the structure (</a:t>
            </a:r>
            <a:r>
              <a:rPr lang="en-US" sz="2400" b="1" dirty="0" err="1"/>
              <a:t>str</a:t>
            </a:r>
            <a:r>
              <a:rPr lang="en-US" sz="2400" dirty="0"/>
              <a:t>) of the object returned by </a:t>
            </a:r>
            <a:r>
              <a:rPr lang="en-US" sz="2400" b="1" dirty="0"/>
              <a:t>decompose()</a:t>
            </a:r>
            <a:r>
              <a:rPr lang="en-US" sz="2400" dirty="0"/>
              <a:t>.</a:t>
            </a:r>
          </a:p>
          <a:p>
            <a:pPr marL="0" indent="0">
              <a:buNone/>
            </a:pPr>
            <a:endParaRPr lang="en-US" sz="24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3" t="66865" r="52924" b="9524"/>
          <a:stretch/>
        </p:blipFill>
        <p:spPr bwMode="auto">
          <a:xfrm>
            <a:off x="165206" y="2775043"/>
            <a:ext cx="8902594" cy="2558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2002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a:t>
            </a:r>
            <a:r>
              <a:rPr lang="en-US" dirty="0"/>
              <a:t> function </a:t>
            </a:r>
          </a:p>
        </p:txBody>
      </p:sp>
      <p:sp>
        <p:nvSpPr>
          <p:cNvPr id="3" name="Content Placeholder 2"/>
          <p:cNvSpPr>
            <a:spLocks noGrp="1"/>
          </p:cNvSpPr>
          <p:nvPr>
            <p:ph idx="1"/>
          </p:nvPr>
        </p:nvSpPr>
        <p:spPr>
          <a:xfrm>
            <a:off x="685800" y="1600200"/>
            <a:ext cx="8229600" cy="4525963"/>
          </a:xfrm>
        </p:spPr>
        <p:txBody>
          <a:bodyPr>
            <a:normAutofit/>
          </a:bodyPr>
          <a:lstStyle/>
          <a:p>
            <a:pPr marL="0" indent="0">
              <a:buNone/>
            </a:pPr>
            <a:r>
              <a:rPr lang="en-US" sz="2400" dirty="0"/>
              <a:t>Consider the structure (</a:t>
            </a:r>
            <a:r>
              <a:rPr lang="en-US" sz="2400" b="1" dirty="0" err="1"/>
              <a:t>str</a:t>
            </a:r>
            <a:r>
              <a:rPr lang="en-US" sz="2400" dirty="0"/>
              <a:t>) of the object returned by </a:t>
            </a:r>
            <a:r>
              <a:rPr lang="en-US" sz="2400" b="1" dirty="0"/>
              <a:t>decompose()</a:t>
            </a:r>
            <a:r>
              <a:rPr lang="en-US" sz="2400" dirty="0"/>
              <a:t>.</a:t>
            </a:r>
          </a:p>
          <a:p>
            <a:pPr marL="0" indent="0">
              <a:buNone/>
            </a:pPr>
            <a:endParaRPr lang="en-US" sz="24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3" t="66865" r="52924" b="9524"/>
          <a:stretch/>
        </p:blipFill>
        <p:spPr bwMode="auto">
          <a:xfrm>
            <a:off x="165206" y="2775043"/>
            <a:ext cx="8902594" cy="2558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457200" y="3124200"/>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57200" y="3581400"/>
            <a:ext cx="1066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57200" y="3962400"/>
            <a:ext cx="685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7200" y="4191000"/>
            <a:ext cx="838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7200" y="4572000"/>
            <a:ext cx="838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57200" y="4876800"/>
            <a:ext cx="685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971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dirty="0"/>
              <a:t>Trend component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4" t="20465" r="73339" b="34665"/>
          <a:stretch/>
        </p:blipFill>
        <p:spPr bwMode="auto">
          <a:xfrm>
            <a:off x="2286000" y="1152606"/>
            <a:ext cx="5105400" cy="5171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4469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Seasonal component</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2" t="34127" r="69658" b="20833"/>
          <a:stretch/>
        </p:blipFill>
        <p:spPr bwMode="auto">
          <a:xfrm>
            <a:off x="1981200" y="1295400"/>
            <a:ext cx="5867400" cy="5045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3657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Random component</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3" t="45237" r="65197" b="9326"/>
          <a:stretch/>
        </p:blipFill>
        <p:spPr bwMode="auto">
          <a:xfrm>
            <a:off x="1447800" y="1447800"/>
            <a:ext cx="6477000" cy="4895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3719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original series </a:t>
            </a:r>
          </a:p>
        </p:txBody>
      </p:sp>
      <p:sp>
        <p:nvSpPr>
          <p:cNvPr id="3" name="Content Placeholder 2"/>
          <p:cNvSpPr>
            <a:spLocks noGrp="1"/>
          </p:cNvSpPr>
          <p:nvPr>
            <p:ph idx="1"/>
          </p:nvPr>
        </p:nvSpPr>
        <p:spPr/>
        <p:txBody>
          <a:bodyPr/>
          <a:lstStyle/>
          <a:p>
            <a:pPr marL="0" indent="0">
              <a:buNone/>
            </a:pPr>
            <a:r>
              <a:rPr lang="en-US" dirty="0"/>
              <a:t>plot(</a:t>
            </a:r>
            <a:r>
              <a:rPr lang="en-US" dirty="0" err="1"/>
              <a:t>q.jnjts</a:t>
            </a:r>
            <a:r>
              <a:rPr lang="en-US"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587" y="23622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1351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Decomposition of Series: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981200"/>
                <a:ext cx="7924800" cy="4144963"/>
              </a:xfrm>
            </p:spPr>
            <p:txBody>
              <a:bodyPr/>
              <a:lstStyle/>
              <a:p>
                <a:pPr marL="0" indent="0">
                  <a:buNone/>
                </a:pPr>
                <a:r>
                  <a:rPr lang="en-US" dirty="0"/>
                  <a:t>If the seasonal effect tends to increase as the trend increases, a multiplicative model may be more appropriate. </a:t>
                </a:r>
              </a:p>
              <a:p>
                <a:pPr marL="0" indent="0">
                  <a:buNone/>
                </a:pPr>
                <a:endParaRPr lang="en-US" dirty="0"/>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r>
                          <a:rPr lang="en-US" b="0" i="1" smtClean="0">
                            <a:latin typeface="Cambria Math"/>
                          </a:rPr>
                          <m:t> </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𝑚</m:t>
                        </m:r>
                      </m:e>
                      <m:sub>
                        <m:r>
                          <a:rPr lang="en-US" b="0" i="1" smtClean="0">
                            <a:latin typeface="Cambria Math"/>
                          </a:rPr>
                          <m:t>𝑡</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𝑠</m:t>
                        </m:r>
                      </m:e>
                      <m:sub>
                        <m:r>
                          <a:rPr lang="en-US" i="1">
                            <a:latin typeface="Cambria Math"/>
                          </a:rPr>
                          <m:t>𝑡</m:t>
                        </m:r>
                      </m:sub>
                    </m:sSub>
                    <m:r>
                      <a:rPr lang="en-US" b="0" i="0" smtClean="0">
                        <a:latin typeface="Cambria Math"/>
                      </a:rPr>
                      <m:t>.</m:t>
                    </m:r>
                    <m:sSub>
                      <m:sSubPr>
                        <m:ctrlPr>
                          <a:rPr lang="en-US" i="1">
                            <a:latin typeface="Cambria Math" panose="02040503050406030204" pitchFamily="18" charset="0"/>
                          </a:rPr>
                        </m:ctrlPr>
                      </m:sSubPr>
                      <m:e>
                        <m:r>
                          <a:rPr lang="en-US" b="0" i="1" smtClean="0">
                            <a:latin typeface="Cambria Math"/>
                          </a:rPr>
                          <m:t>𝑧</m:t>
                        </m:r>
                      </m:e>
                      <m:sub>
                        <m:r>
                          <a:rPr lang="en-US" i="1">
                            <a:latin typeface="Cambria Math"/>
                          </a:rPr>
                          <m:t>𝑡</m:t>
                        </m:r>
                      </m:sub>
                    </m:sSub>
                    <m:r>
                      <a:rPr lang="en-US" b="0" i="1" smtClean="0">
                        <a:latin typeface="Cambria Math"/>
                      </a:rPr>
                      <m:t> </m:t>
                    </m:r>
                  </m:oMath>
                </a14:m>
                <a:endParaRPr lang="en-US" b="0"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981200"/>
                <a:ext cx="7924800" cy="4144963"/>
              </a:xfrm>
              <a:blipFill rotWithShape="1">
                <a:blip r:embed="rId2"/>
                <a:stretch>
                  <a:fillRect l="-1923" t="-1912" r="-23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63B26E7-77C9-4B50-B4B2-7E20F5AE37DE}" type="slidenum">
              <a:rPr lang="en-US" smtClean="0"/>
              <a:pPr/>
              <a:t>3</a:t>
            </a:fld>
            <a:endParaRPr lang="en-US"/>
          </a:p>
        </p:txBody>
      </p:sp>
    </p:spTree>
    <p:extLst>
      <p:ext uri="{BB962C8B-B14F-4D97-AF65-F5344CB8AC3E}">
        <p14:creationId xmlns:p14="http://schemas.microsoft.com/office/powerpoint/2010/main" val="3326339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Autofit/>
          </a:bodyPr>
          <a:lstStyle/>
          <a:p>
            <a:r>
              <a:rPr lang="en-US" sz="3200" dirty="0"/>
              <a:t>Plot the elements of the decomposition - trend</a:t>
            </a:r>
          </a:p>
        </p:txBody>
      </p:sp>
      <p:sp>
        <p:nvSpPr>
          <p:cNvPr id="3" name="Content Placeholder 2"/>
          <p:cNvSpPr>
            <a:spLocks noGrp="1"/>
          </p:cNvSpPr>
          <p:nvPr>
            <p:ph idx="1"/>
          </p:nvPr>
        </p:nvSpPr>
        <p:spPr>
          <a:xfrm>
            <a:off x="457200" y="2209800"/>
            <a:ext cx="8229600" cy="3916363"/>
          </a:xfrm>
        </p:spPr>
        <p:txBody>
          <a:bodyPr>
            <a:normAutofit/>
          </a:bodyPr>
          <a:lstStyle/>
          <a:p>
            <a:pPr marL="0" indent="0">
              <a:buNone/>
            </a:pPr>
            <a:r>
              <a:rPr lang="en-US" sz="2600" dirty="0"/>
              <a:t>plot(</a:t>
            </a:r>
            <a:r>
              <a:rPr lang="en-US" sz="2600" dirty="0" err="1"/>
              <a:t>jnjda$trend</a:t>
            </a:r>
            <a:r>
              <a:rPr lang="en-US" sz="2600" dirty="0"/>
              <a: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255" y="26670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14400" y="1443335"/>
            <a:ext cx="7848600" cy="461665"/>
          </a:xfrm>
          <a:prstGeom prst="rect">
            <a:avLst/>
          </a:prstGeom>
          <a:ln>
            <a:solidFill>
              <a:srgbClr val="FF0000"/>
            </a:solidFill>
          </a:ln>
        </p:spPr>
        <p:txBody>
          <a:bodyPr wrap="square">
            <a:spAutoFit/>
          </a:bodyPr>
          <a:lstStyle/>
          <a:p>
            <a:r>
              <a:rPr lang="en-US" sz="2400" dirty="0"/>
              <a:t>Note that we use </a:t>
            </a:r>
            <a:r>
              <a:rPr lang="en-US" sz="2400" b="1" dirty="0"/>
              <a:t>$</a:t>
            </a:r>
            <a:r>
              <a:rPr lang="en-US" sz="2400" dirty="0"/>
              <a:t> to extract the specific items in the object.</a:t>
            </a:r>
          </a:p>
        </p:txBody>
      </p:sp>
      <p:sp>
        <p:nvSpPr>
          <p:cNvPr id="5" name="Rectangle 4"/>
          <p:cNvSpPr/>
          <p:nvPr/>
        </p:nvSpPr>
        <p:spPr>
          <a:xfrm>
            <a:off x="1371600" y="6172200"/>
            <a:ext cx="6373091" cy="369332"/>
          </a:xfrm>
          <a:prstGeom prst="rect">
            <a:avLst/>
          </a:prstGeom>
          <a:ln>
            <a:solidFill>
              <a:srgbClr val="FF0000"/>
            </a:solidFill>
          </a:ln>
        </p:spPr>
        <p:txBody>
          <a:bodyPr wrap="square">
            <a:spAutoFit/>
          </a:bodyPr>
          <a:lstStyle/>
          <a:p>
            <a:r>
              <a:rPr lang="en-US" dirty="0"/>
              <a:t>Note that we lost four observations on the trend and error. Why?</a:t>
            </a:r>
          </a:p>
        </p:txBody>
      </p:sp>
    </p:spTree>
    <p:extLst>
      <p:ext uri="{BB962C8B-B14F-4D97-AF65-F5344CB8AC3E}">
        <p14:creationId xmlns:p14="http://schemas.microsoft.com/office/powerpoint/2010/main" val="1417150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sz="3200" dirty="0"/>
              <a:t>Plot the elements of the decomposition - seasonal</a:t>
            </a:r>
          </a:p>
        </p:txBody>
      </p:sp>
      <p:sp>
        <p:nvSpPr>
          <p:cNvPr id="3" name="Content Placeholder 2"/>
          <p:cNvSpPr>
            <a:spLocks noGrp="1"/>
          </p:cNvSpPr>
          <p:nvPr>
            <p:ph idx="1"/>
          </p:nvPr>
        </p:nvSpPr>
        <p:spPr/>
        <p:txBody>
          <a:bodyPr>
            <a:normAutofit/>
          </a:bodyPr>
          <a:lstStyle/>
          <a:p>
            <a:pPr marL="0" indent="0">
              <a:buNone/>
            </a:pPr>
            <a:r>
              <a:rPr lang="en-US" sz="2800" dirty="0"/>
              <a:t>plot(</a:t>
            </a:r>
            <a:r>
              <a:rPr lang="en-US" sz="2800" dirty="0" err="1"/>
              <a:t>jnjda$seasonal</a:t>
            </a:r>
            <a:r>
              <a:rPr lang="en-US" sz="2800" dirty="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38375"/>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558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a:bodyPr>
          <a:lstStyle/>
          <a:p>
            <a:r>
              <a:rPr lang="en-US" sz="3200" dirty="0"/>
              <a:t>Plot the elements of the decomposition – random</a:t>
            </a:r>
          </a:p>
        </p:txBody>
      </p:sp>
      <p:sp>
        <p:nvSpPr>
          <p:cNvPr id="3" name="Content Placeholder 2"/>
          <p:cNvSpPr>
            <a:spLocks noGrp="1"/>
          </p:cNvSpPr>
          <p:nvPr>
            <p:ph idx="1"/>
          </p:nvPr>
        </p:nvSpPr>
        <p:spPr>
          <a:xfrm>
            <a:off x="457200" y="1600200"/>
            <a:ext cx="8229600" cy="4525963"/>
          </a:xfrm>
        </p:spPr>
        <p:txBody>
          <a:bodyPr>
            <a:normAutofit/>
          </a:bodyPr>
          <a:lstStyle/>
          <a:p>
            <a:pPr marL="0" indent="0">
              <a:buNone/>
            </a:pPr>
            <a:r>
              <a:rPr lang="en-US" sz="2800" dirty="0"/>
              <a:t>plot(</a:t>
            </a:r>
            <a:r>
              <a:rPr lang="en-US" sz="2800" dirty="0" err="1"/>
              <a:t>jnjda$random</a:t>
            </a:r>
            <a:r>
              <a:rPr lang="en-US" sz="2800" dirty="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255" y="21336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352800" y="5703516"/>
            <a:ext cx="2886175" cy="523220"/>
          </a:xfrm>
          <a:prstGeom prst="rect">
            <a:avLst/>
          </a:prstGeom>
          <a:noFill/>
          <a:ln>
            <a:solidFill>
              <a:srgbClr val="FF0000"/>
            </a:solidFill>
          </a:ln>
        </p:spPr>
        <p:txBody>
          <a:bodyPr wrap="none" rtlCol="0">
            <a:spAutoFit/>
          </a:bodyPr>
          <a:lstStyle/>
          <a:p>
            <a:r>
              <a:rPr lang="en-US" sz="2800" dirty="0"/>
              <a:t>What do you see? </a:t>
            </a:r>
          </a:p>
        </p:txBody>
      </p:sp>
    </p:spTree>
    <p:extLst>
      <p:ext uri="{BB962C8B-B14F-4D97-AF65-F5344CB8AC3E}">
        <p14:creationId xmlns:p14="http://schemas.microsoft.com/office/powerpoint/2010/main" val="3249673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a:t>
            </a:r>
          </a:p>
        </p:txBody>
      </p:sp>
      <p:sp>
        <p:nvSpPr>
          <p:cNvPr id="3" name="Content Placeholder 2"/>
          <p:cNvSpPr>
            <a:spLocks noGrp="1"/>
          </p:cNvSpPr>
          <p:nvPr>
            <p:ph idx="1"/>
          </p:nvPr>
        </p:nvSpPr>
        <p:spPr/>
        <p:txBody>
          <a:bodyPr>
            <a:normAutofit/>
          </a:bodyPr>
          <a:lstStyle/>
          <a:p>
            <a:pPr marL="0" indent="0">
              <a:buNone/>
            </a:pPr>
            <a:r>
              <a:rPr lang="en-US" sz="2400" dirty="0"/>
              <a:t>A 'prediction' of the Johnson &amp; Johnson earnings can be constructed by combining the seasonal and trend components. This 'predicts' the quarterly earnings at dates where we already have the actual earnings. Thus we can compute prediction errors at each date and use the errors to determine an overall measure of 'prediction goodness'. Recall we are using an additive model so we add the trend and seasonal estimates.</a:t>
            </a:r>
          </a:p>
          <a:p>
            <a:pPr marL="0" indent="0">
              <a:buNone/>
            </a:pPr>
            <a:endParaRPr lang="en-US" sz="2400" dirty="0"/>
          </a:p>
          <a:p>
            <a:pPr marL="0" indent="0">
              <a:buNone/>
            </a:pPr>
            <a:r>
              <a:rPr lang="en-US" sz="2400" dirty="0"/>
              <a:t>		</a:t>
            </a:r>
          </a:p>
          <a:p>
            <a:endParaRPr lang="en-US" sz="2400"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3" t="82386" r="77355" b="15477"/>
          <a:stretch/>
        </p:blipFill>
        <p:spPr bwMode="auto">
          <a:xfrm>
            <a:off x="1371600" y="4876800"/>
            <a:ext cx="6867766"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4560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comparison</a:t>
            </a:r>
          </a:p>
        </p:txBody>
      </p:sp>
      <p:sp>
        <p:nvSpPr>
          <p:cNvPr id="3" name="Content Placeholder 2"/>
          <p:cNvSpPr>
            <a:spLocks noGrp="1"/>
          </p:cNvSpPr>
          <p:nvPr>
            <p:ph idx="1"/>
          </p:nvPr>
        </p:nvSpPr>
        <p:spPr>
          <a:xfrm>
            <a:off x="457200" y="1600200"/>
            <a:ext cx="8229600" cy="4525963"/>
          </a:xfrm>
        </p:spPr>
        <p:txBody>
          <a:bodyPr>
            <a:normAutofit/>
          </a:bodyPr>
          <a:lstStyle/>
          <a:p>
            <a:pPr marL="0" indent="0" latinLnBrk="1">
              <a:buNone/>
            </a:pPr>
            <a:r>
              <a:rPr lang="en-US" sz="2400" b="1" dirty="0"/>
              <a:t>layout</a:t>
            </a:r>
            <a:r>
              <a:rPr lang="en-US" sz="2400" dirty="0"/>
              <a:t>(1:1)</a:t>
            </a:r>
            <a:br>
              <a:rPr lang="en-US" sz="2400" dirty="0"/>
            </a:br>
            <a:r>
              <a:rPr lang="en-US" sz="2400" b="1" dirty="0"/>
              <a:t>plot</a:t>
            </a:r>
            <a:r>
              <a:rPr lang="en-US" sz="2400" dirty="0"/>
              <a:t>(</a:t>
            </a:r>
            <a:r>
              <a:rPr lang="en-US" sz="2400" dirty="0" err="1"/>
              <a:t>q.jnj,lwd</a:t>
            </a:r>
            <a:r>
              <a:rPr lang="en-US" sz="2400" dirty="0"/>
              <a:t>=2)</a:t>
            </a:r>
            <a:br>
              <a:rPr lang="en-US" sz="2400" dirty="0"/>
            </a:br>
            <a:r>
              <a:rPr lang="en-US" sz="2400" b="1" dirty="0"/>
              <a:t>lines</a:t>
            </a:r>
            <a:r>
              <a:rPr lang="en-US" sz="2400" dirty="0"/>
              <a:t>(</a:t>
            </a:r>
            <a:r>
              <a:rPr lang="en-US" sz="2400" dirty="0" err="1"/>
              <a:t>predda,col</a:t>
            </a:r>
            <a:r>
              <a:rPr lang="en-US" sz="2400" dirty="0"/>
              <a:t>='red',</a:t>
            </a:r>
            <a:r>
              <a:rPr lang="en-US" sz="2400" dirty="0" err="1"/>
              <a:t>lwd</a:t>
            </a:r>
            <a:r>
              <a:rPr lang="en-US" sz="2400" dirty="0"/>
              <a:t>=2)</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9718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746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RMSE – Additive model</a:t>
            </a:r>
          </a:p>
        </p:txBody>
      </p:sp>
      <p:sp>
        <p:nvSpPr>
          <p:cNvPr id="3" name="Content Placeholder 2"/>
          <p:cNvSpPr>
            <a:spLocks noGrp="1"/>
          </p:cNvSpPr>
          <p:nvPr>
            <p:ph idx="1"/>
          </p:nvPr>
        </p:nvSpPr>
        <p:spPr/>
        <p:txBody>
          <a:bodyPr>
            <a:normAutofit/>
          </a:bodyPr>
          <a:lstStyle/>
          <a:p>
            <a:r>
              <a:rPr lang="en-US" sz="2000" dirty="0"/>
              <a:t>The random component is the actual data minus the combined trend and seasonal components. </a:t>
            </a:r>
          </a:p>
          <a:p>
            <a:r>
              <a:rPr lang="en-US" sz="2000" dirty="0"/>
              <a:t>It corresponds to estimates of the residuals or error and We can compute the root-mean-squared value of these residual. </a:t>
            </a:r>
          </a:p>
          <a:p>
            <a:r>
              <a:rPr lang="en-US" sz="2000" dirty="0"/>
              <a:t>It is the square root of the average of the sum of the squares of the remainder values. </a:t>
            </a:r>
          </a:p>
          <a:p>
            <a:r>
              <a:rPr lang="en-US" sz="2000" dirty="0"/>
              <a:t>Note that the missing values at the start and end of the series need to be accounted for.</a:t>
            </a:r>
          </a:p>
          <a:p>
            <a:pPr marL="0" indent="0">
              <a:buNone/>
            </a:pPr>
            <a:endParaRPr lang="en-US" sz="2000"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3" t="82341" r="60176" b="8829"/>
          <a:stretch/>
        </p:blipFill>
        <p:spPr bwMode="auto">
          <a:xfrm>
            <a:off x="472602" y="4572000"/>
            <a:ext cx="8366598"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3034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82000" cy="1143000"/>
          </a:xfrm>
        </p:spPr>
        <p:txBody>
          <a:bodyPr>
            <a:noAutofit/>
          </a:bodyPr>
          <a:lstStyle/>
          <a:p>
            <a:r>
              <a:rPr lang="en-US" sz="3600" dirty="0"/>
              <a:t>Decompose function – Multiplicative model</a:t>
            </a: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49" t="88095" r="70313" b="9091"/>
          <a:stretch/>
        </p:blipFill>
        <p:spPr bwMode="auto">
          <a:xfrm>
            <a:off x="705389" y="2133600"/>
            <a:ext cx="7676611" cy="424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34273" y="3200400"/>
            <a:ext cx="6738127" cy="523220"/>
          </a:xfrm>
          <a:prstGeom prst="rect">
            <a:avLst/>
          </a:prstGeom>
          <a:noFill/>
          <a:ln>
            <a:solidFill>
              <a:srgbClr val="FF0000"/>
            </a:solidFill>
          </a:ln>
        </p:spPr>
        <p:txBody>
          <a:bodyPr wrap="none" rtlCol="0">
            <a:spAutoFit/>
          </a:bodyPr>
          <a:lstStyle/>
          <a:p>
            <a:r>
              <a:rPr lang="en-US" sz="2800" dirty="0"/>
              <a:t>Why we should try this model for this series?</a:t>
            </a:r>
          </a:p>
        </p:txBody>
      </p:sp>
    </p:spTree>
    <p:extLst>
      <p:ext uri="{BB962C8B-B14F-4D97-AF65-F5344CB8AC3E}">
        <p14:creationId xmlns:p14="http://schemas.microsoft.com/office/powerpoint/2010/main" val="1653905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Plot the elements of the decomposition - trend</a:t>
            </a:r>
          </a:p>
        </p:txBody>
      </p:sp>
      <p:sp>
        <p:nvSpPr>
          <p:cNvPr id="3" name="Content Placeholder 2"/>
          <p:cNvSpPr>
            <a:spLocks noGrp="1"/>
          </p:cNvSpPr>
          <p:nvPr>
            <p:ph idx="1"/>
          </p:nvPr>
        </p:nvSpPr>
        <p:spPr/>
        <p:txBody>
          <a:bodyPr/>
          <a:lstStyle/>
          <a:p>
            <a:pPr marL="0" indent="0">
              <a:buNone/>
            </a:pPr>
            <a:r>
              <a:rPr lang="en-US" sz="2800" b="1" dirty="0"/>
              <a:t>plot</a:t>
            </a:r>
            <a:r>
              <a:rPr lang="en-US" sz="2800" dirty="0"/>
              <a:t>(</a:t>
            </a:r>
            <a:r>
              <a:rPr lang="en-US" sz="2800" dirty="0" err="1"/>
              <a:t>jnjdm$trend</a:t>
            </a:r>
            <a:r>
              <a:rPr lang="en-US" sz="2800" dirty="0"/>
              <a:t>)</a:t>
            </a:r>
          </a:p>
          <a:p>
            <a:pPr marL="0" indent="0">
              <a:buNone/>
            </a:pP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4384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303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a:bodyPr>
          <a:lstStyle/>
          <a:p>
            <a:r>
              <a:rPr lang="en-US" sz="3200" dirty="0"/>
              <a:t>Plot the elements of the decomposition - seasonal</a:t>
            </a:r>
          </a:p>
        </p:txBody>
      </p:sp>
      <p:sp>
        <p:nvSpPr>
          <p:cNvPr id="3" name="Content Placeholder 2"/>
          <p:cNvSpPr>
            <a:spLocks noGrp="1"/>
          </p:cNvSpPr>
          <p:nvPr>
            <p:ph idx="1"/>
          </p:nvPr>
        </p:nvSpPr>
        <p:spPr/>
        <p:txBody>
          <a:bodyPr/>
          <a:lstStyle/>
          <a:p>
            <a:pPr marL="0" indent="0">
              <a:buNone/>
            </a:pPr>
            <a:r>
              <a:rPr lang="en-US" sz="2800" b="1" dirty="0"/>
              <a:t>plot</a:t>
            </a:r>
            <a:r>
              <a:rPr lang="en-US" sz="2800" dirty="0"/>
              <a:t>(</a:t>
            </a:r>
            <a:r>
              <a:rPr lang="en-US" sz="2800" dirty="0" err="1"/>
              <a:t>jnjdm$seasonal</a:t>
            </a:r>
            <a:r>
              <a:rPr lang="en-US" sz="2800" dirty="0"/>
              <a:t>)</a:t>
            </a:r>
          </a:p>
          <a:p>
            <a:pPr marL="0" indent="0">
              <a:buNone/>
            </a:pP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82" y="22860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4571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15400" cy="1143000"/>
          </a:xfrm>
        </p:spPr>
        <p:txBody>
          <a:bodyPr>
            <a:normAutofit/>
          </a:bodyPr>
          <a:lstStyle/>
          <a:p>
            <a:r>
              <a:rPr lang="en-US" sz="3200" dirty="0"/>
              <a:t>Plot the elements of the decomposition – random</a:t>
            </a:r>
          </a:p>
        </p:txBody>
      </p:sp>
      <p:sp>
        <p:nvSpPr>
          <p:cNvPr id="3" name="Content Placeholder 2"/>
          <p:cNvSpPr>
            <a:spLocks noGrp="1"/>
          </p:cNvSpPr>
          <p:nvPr>
            <p:ph idx="1"/>
          </p:nvPr>
        </p:nvSpPr>
        <p:spPr/>
        <p:txBody>
          <a:bodyPr/>
          <a:lstStyle/>
          <a:p>
            <a:pPr marL="0" indent="0">
              <a:buNone/>
            </a:pPr>
            <a:r>
              <a:rPr lang="en-US" sz="2800" b="1" dirty="0"/>
              <a:t>plot</a:t>
            </a:r>
            <a:r>
              <a:rPr lang="en-US" sz="2800" dirty="0"/>
              <a:t>(</a:t>
            </a:r>
            <a:r>
              <a:rPr lang="en-US" sz="2800" dirty="0" err="1"/>
              <a:t>jnjdm$random</a:t>
            </a:r>
            <a:r>
              <a:rPr lang="en-US" sz="2800" dirty="0"/>
              <a:t>)</a:t>
            </a:r>
          </a:p>
          <a:p>
            <a:pPr marL="0" indent="0">
              <a:buNone/>
            </a:pP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87" y="21336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9524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p:spPr>
        <p:txBody>
          <a:bodyPr>
            <a:normAutofit fontScale="90000"/>
          </a:bodyPr>
          <a:lstStyle/>
          <a:p>
            <a:r>
              <a:rPr lang="en-US" dirty="0"/>
              <a:t>Functions for Decomposition Models</a:t>
            </a:r>
            <a:br>
              <a:rPr lang="en-US" dirty="0"/>
            </a:br>
            <a:endParaRPr lang="en-US" dirty="0"/>
          </a:p>
        </p:txBody>
      </p:sp>
      <p:sp>
        <p:nvSpPr>
          <p:cNvPr id="3" name="Content Placeholder 2"/>
          <p:cNvSpPr>
            <a:spLocks noGrp="1"/>
          </p:cNvSpPr>
          <p:nvPr>
            <p:ph idx="1"/>
          </p:nvPr>
        </p:nvSpPr>
        <p:spPr>
          <a:xfrm>
            <a:off x="1066800" y="1828800"/>
            <a:ext cx="7543800" cy="4297363"/>
          </a:xfrm>
        </p:spPr>
        <p:txBody>
          <a:bodyPr>
            <a:normAutofit/>
          </a:bodyPr>
          <a:lstStyle/>
          <a:p>
            <a:pPr marL="0" indent="0">
              <a:buNone/>
            </a:pPr>
            <a:r>
              <a:rPr lang="en-US" dirty="0"/>
              <a:t>Two decomposition functions will be used.</a:t>
            </a:r>
          </a:p>
          <a:p>
            <a:r>
              <a:rPr lang="en-US" dirty="0"/>
              <a:t>decompose() function </a:t>
            </a:r>
          </a:p>
          <a:p>
            <a:r>
              <a:rPr lang="en-US" dirty="0" err="1"/>
              <a:t>stl</a:t>
            </a:r>
            <a:r>
              <a:rPr lang="en-US" dirty="0"/>
              <a:t>() function </a:t>
            </a:r>
          </a:p>
        </p:txBody>
      </p:sp>
    </p:spTree>
    <p:extLst>
      <p:ext uri="{BB962C8B-B14F-4D97-AF65-F5344CB8AC3E}">
        <p14:creationId xmlns:p14="http://schemas.microsoft.com/office/powerpoint/2010/main" val="2091700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RMSE – Multiplicative model</a:t>
            </a:r>
          </a:p>
        </p:txBody>
      </p:sp>
      <p:sp>
        <p:nvSpPr>
          <p:cNvPr id="3" name="Content Placeholder 2"/>
          <p:cNvSpPr>
            <a:spLocks noGrp="1"/>
          </p:cNvSpPr>
          <p:nvPr>
            <p:ph idx="1"/>
          </p:nvPr>
        </p:nvSpPr>
        <p:spPr/>
        <p:txBody>
          <a:bodyPr>
            <a:normAutofit/>
          </a:bodyPr>
          <a:lstStyle/>
          <a:p>
            <a:pPr marL="0" indent="0">
              <a:buNone/>
            </a:pPr>
            <a:r>
              <a:rPr lang="en-US" sz="2400" dirty="0"/>
              <a:t>Recall that this is a multiplicative model so we must compute the difference between the predictions (fitted values) and the observations to calculate the residuals to be used in the computation of the RMSE to compare with the additive model.</a:t>
            </a:r>
          </a:p>
          <a:p>
            <a:endParaRPr lang="en-US" sz="2400"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3" t="78598" r="63634" b="9127"/>
          <a:stretch/>
        </p:blipFill>
        <p:spPr bwMode="auto">
          <a:xfrm>
            <a:off x="685800" y="3505200"/>
            <a:ext cx="7833871"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2081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comparison </a:t>
            </a:r>
          </a:p>
        </p:txBody>
      </p:sp>
      <p:sp>
        <p:nvSpPr>
          <p:cNvPr id="3" name="Content Placeholder 2"/>
          <p:cNvSpPr>
            <a:spLocks noGrp="1"/>
          </p:cNvSpPr>
          <p:nvPr>
            <p:ph idx="1"/>
          </p:nvPr>
        </p:nvSpPr>
        <p:spPr/>
        <p:txBody>
          <a:bodyPr>
            <a:normAutofit/>
          </a:bodyPr>
          <a:lstStyle/>
          <a:p>
            <a:pPr marL="0" indent="0">
              <a:buNone/>
            </a:pPr>
            <a:r>
              <a:rPr lang="en-US" sz="2400" b="1" dirty="0"/>
              <a:t>layout</a:t>
            </a:r>
            <a:r>
              <a:rPr lang="en-US" sz="2400" dirty="0"/>
              <a:t>(1:1)</a:t>
            </a:r>
            <a:br>
              <a:rPr lang="en-US" sz="2400" dirty="0"/>
            </a:br>
            <a:r>
              <a:rPr lang="en-US" sz="2400" b="1" dirty="0"/>
              <a:t>plot</a:t>
            </a:r>
            <a:r>
              <a:rPr lang="en-US" sz="2400" dirty="0"/>
              <a:t>(</a:t>
            </a:r>
            <a:r>
              <a:rPr lang="en-US" sz="2400" dirty="0" err="1"/>
              <a:t>q.jnj,lwd</a:t>
            </a:r>
            <a:r>
              <a:rPr lang="en-US" sz="2400" dirty="0"/>
              <a:t>=2)</a:t>
            </a:r>
            <a:br>
              <a:rPr lang="en-US" sz="2400" dirty="0"/>
            </a:br>
            <a:r>
              <a:rPr lang="en-US" sz="2400" b="1" dirty="0"/>
              <a:t>lines</a:t>
            </a:r>
            <a:r>
              <a:rPr lang="en-US" sz="2400" dirty="0"/>
              <a:t>(</a:t>
            </a:r>
            <a:r>
              <a:rPr lang="en-US" sz="2400" dirty="0" err="1"/>
              <a:t>preddm,col</a:t>
            </a:r>
            <a:r>
              <a:rPr lang="en-US" sz="2400" dirty="0"/>
              <a:t>='red',</a:t>
            </a:r>
            <a:r>
              <a:rPr lang="en-US" sz="2400" dirty="0" err="1"/>
              <a:t>lwd</a:t>
            </a:r>
            <a:r>
              <a:rPr lang="en-US" sz="2400" dirty="0"/>
              <a:t>=2)</a:t>
            </a:r>
          </a:p>
          <a:p>
            <a:pPr marL="0" indent="0">
              <a:buNone/>
            </a:pPr>
            <a:endParaRPr lang="en-US" sz="24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727" y="28194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874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Revisit - Plot of random </a:t>
            </a:r>
          </a:p>
        </p:txBody>
      </p:sp>
      <p:sp>
        <p:nvSpPr>
          <p:cNvPr id="3" name="Content Placeholder 2"/>
          <p:cNvSpPr>
            <a:spLocks noGrp="1"/>
          </p:cNvSpPr>
          <p:nvPr>
            <p:ph idx="1"/>
          </p:nvPr>
        </p:nvSpPr>
        <p:spPr/>
        <p:txBody>
          <a:bodyPr/>
          <a:lstStyle/>
          <a:p>
            <a:pPr marL="0" indent="0">
              <a:buNone/>
            </a:pPr>
            <a:r>
              <a:rPr lang="en-US" b="1" dirty="0"/>
              <a:t>plot</a:t>
            </a:r>
            <a:r>
              <a:rPr lang="en-US" dirty="0"/>
              <a:t>(</a:t>
            </a:r>
            <a:r>
              <a:rPr lang="en-US" dirty="0" err="1"/>
              <a:t>jnjdm$random</a:t>
            </a:r>
            <a:r>
              <a:rPr lang="en-US" dirty="0"/>
              <a:t>)</a:t>
            </a:r>
          </a:p>
          <a:p>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098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1709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of residual</a:t>
            </a:r>
          </a:p>
        </p:txBody>
      </p:sp>
      <p:sp>
        <p:nvSpPr>
          <p:cNvPr id="3" name="Content Placeholder 2"/>
          <p:cNvSpPr>
            <a:spLocks noGrp="1"/>
          </p:cNvSpPr>
          <p:nvPr>
            <p:ph idx="1"/>
          </p:nvPr>
        </p:nvSpPr>
        <p:spPr/>
        <p:txBody>
          <a:bodyPr/>
          <a:lstStyle/>
          <a:p>
            <a:pPr marL="0" indent="0">
              <a:buNone/>
            </a:pPr>
            <a:r>
              <a:rPr lang="en-US" b="1" dirty="0"/>
              <a:t>plot</a:t>
            </a:r>
            <a:r>
              <a:rPr lang="en-US" dirty="0"/>
              <a:t>(</a:t>
            </a:r>
            <a:r>
              <a:rPr lang="en-US" dirty="0" err="1"/>
              <a:t>jnjdmresid</a:t>
            </a:r>
            <a:r>
              <a:rPr lang="en-US" dirty="0"/>
              <a:t>)</a:t>
            </a:r>
          </a:p>
          <a:p>
            <a:pPr marL="0" indent="0">
              <a:buNone/>
            </a:pP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255" y="22098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0392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Decomposition – </a:t>
            </a:r>
            <a:r>
              <a:rPr lang="en-US" dirty="0" err="1"/>
              <a:t>stl</a:t>
            </a:r>
            <a:r>
              <a:rPr lang="en-US" dirty="0"/>
              <a:t> function</a:t>
            </a:r>
          </a:p>
        </p:txBody>
      </p:sp>
      <p:sp>
        <p:nvSpPr>
          <p:cNvPr id="3" name="Content Placeholder 2"/>
          <p:cNvSpPr>
            <a:spLocks noGrp="1"/>
          </p:cNvSpPr>
          <p:nvPr>
            <p:ph idx="1"/>
          </p:nvPr>
        </p:nvSpPr>
        <p:spPr/>
        <p:txBody>
          <a:bodyPr>
            <a:normAutofit/>
          </a:bodyPr>
          <a:lstStyle/>
          <a:p>
            <a:pPr marL="0" indent="0">
              <a:buNone/>
            </a:pPr>
            <a:r>
              <a:rPr lang="en-US" sz="2800" dirty="0"/>
              <a:t>Now try a decomposition using </a:t>
            </a:r>
            <a:r>
              <a:rPr lang="en-US" sz="2800" b="1" dirty="0" err="1"/>
              <a:t>stl</a:t>
            </a:r>
            <a:r>
              <a:rPr lang="en-US" sz="2800" dirty="0"/>
              <a:t> to see if a different 'moving average' estimate, i.e. using loess regression through the function </a:t>
            </a:r>
            <a:r>
              <a:rPr lang="en-US" sz="2800" b="1" dirty="0" err="1"/>
              <a:t>stl</a:t>
            </a:r>
            <a:r>
              <a:rPr lang="en-US" sz="2800" dirty="0"/>
              <a:t> to estimate the trend component, provides a better fit.</a:t>
            </a:r>
          </a:p>
          <a:p>
            <a:pPr marL="0" indent="0">
              <a:buNone/>
            </a:pPr>
            <a:endParaRPr lang="en-US" sz="2800" dirty="0"/>
          </a:p>
          <a:p>
            <a:pPr marL="0" indent="0">
              <a:buNone/>
            </a:pPr>
            <a:endParaRPr lang="en-US" sz="2800" dirty="0"/>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4" t="88294" r="76893" b="9280"/>
          <a:stretch/>
        </p:blipFill>
        <p:spPr bwMode="auto">
          <a:xfrm>
            <a:off x="1446130" y="4038600"/>
            <a:ext cx="617387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86000" y="5163189"/>
            <a:ext cx="4382738" cy="523220"/>
          </a:xfrm>
          <a:prstGeom prst="rect">
            <a:avLst/>
          </a:prstGeom>
          <a:noFill/>
          <a:ln>
            <a:solidFill>
              <a:srgbClr val="FF0000"/>
            </a:solidFill>
          </a:ln>
        </p:spPr>
        <p:txBody>
          <a:bodyPr wrap="none" rtlCol="0">
            <a:spAutoFit/>
          </a:bodyPr>
          <a:lstStyle/>
          <a:p>
            <a:r>
              <a:rPr lang="en-US" sz="2800" dirty="0"/>
              <a:t>Note: </a:t>
            </a:r>
            <a:r>
              <a:rPr lang="en-US" sz="2800" dirty="0" err="1"/>
              <a:t>stl</a:t>
            </a:r>
            <a:r>
              <a:rPr lang="en-US" sz="2800" dirty="0"/>
              <a:t> fits additive model. </a:t>
            </a:r>
          </a:p>
        </p:txBody>
      </p:sp>
    </p:spTree>
    <p:extLst>
      <p:ext uri="{BB962C8B-B14F-4D97-AF65-F5344CB8AC3E}">
        <p14:creationId xmlns:p14="http://schemas.microsoft.com/office/powerpoint/2010/main" val="147619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LOESS?</a:t>
            </a:r>
          </a:p>
        </p:txBody>
      </p:sp>
      <p:sp>
        <p:nvSpPr>
          <p:cNvPr id="3" name="Content Placeholder 2"/>
          <p:cNvSpPr>
            <a:spLocks noGrp="1"/>
          </p:cNvSpPr>
          <p:nvPr>
            <p:ph idx="1"/>
          </p:nvPr>
        </p:nvSpPr>
        <p:spPr/>
        <p:txBody>
          <a:bodyPr>
            <a:normAutofit/>
          </a:bodyPr>
          <a:lstStyle/>
          <a:p>
            <a:pPr marL="0" indent="0">
              <a:buNone/>
            </a:pPr>
            <a:r>
              <a:rPr lang="en-US" sz="2400" dirty="0"/>
              <a:t>LOESS specifically denotes a method that is also known as locally weighted polynomial regression. At each point in the range of the data set a low-degree polynomial is fitted to a subset of the data, with predictor values near the point whose response is being estimated. The polynomial is fitted using weighted least squares  giving more weight to points near the point whose response is being estimated and less weight to points further away.</a:t>
            </a:r>
          </a:p>
          <a:p>
            <a:pPr marL="0" indent="0">
              <a:buNone/>
            </a:pPr>
            <a:endParaRPr lang="en-US" sz="2400" dirty="0"/>
          </a:p>
          <a:p>
            <a:pPr marL="0" indent="0">
              <a:buNone/>
            </a:pPr>
            <a:endParaRPr lang="en-US" sz="2400" dirty="0"/>
          </a:p>
          <a:p>
            <a:pPr marL="0" indent="0">
              <a:buNone/>
            </a:pPr>
            <a:r>
              <a:rPr lang="en-US" sz="2400" dirty="0"/>
              <a:t>Source: https://en.wikipedia.org/wiki/Local_regression</a:t>
            </a:r>
          </a:p>
        </p:txBody>
      </p:sp>
    </p:spTree>
    <p:extLst>
      <p:ext uri="{BB962C8B-B14F-4D97-AF65-F5344CB8AC3E}">
        <p14:creationId xmlns:p14="http://schemas.microsoft.com/office/powerpoint/2010/main" val="230111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a:t>
            </a:r>
            <a:r>
              <a:rPr lang="en-US" dirty="0"/>
              <a:t> function</a:t>
            </a:r>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2" t="53373" r="58949" b="9127"/>
          <a:stretch/>
        </p:blipFill>
        <p:spPr bwMode="auto">
          <a:xfrm>
            <a:off x="609601" y="1676400"/>
            <a:ext cx="8302172" cy="4358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6892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a:t>
            </a:r>
            <a:r>
              <a:rPr lang="en-US" dirty="0"/>
              <a:t> function</a:t>
            </a:r>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2" t="53373" r="58949" b="9127"/>
          <a:stretch/>
        </p:blipFill>
        <p:spPr bwMode="auto">
          <a:xfrm>
            <a:off x="609601" y="1676400"/>
            <a:ext cx="8302172" cy="4358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990600" y="2057400"/>
            <a:ext cx="13716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914400" y="3429000"/>
            <a:ext cx="9906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14400" y="3657600"/>
            <a:ext cx="6096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14400" y="3886200"/>
            <a:ext cx="4953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52500" y="4343400"/>
            <a:ext cx="4953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14400" y="4800600"/>
            <a:ext cx="6096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52500" y="5257800"/>
            <a:ext cx="7239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14400" y="5486400"/>
            <a:ext cx="7239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265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3" t="18453" r="72334" b="30754"/>
          <a:stretch/>
        </p:blipFill>
        <p:spPr bwMode="auto">
          <a:xfrm>
            <a:off x="1600200" y="381000"/>
            <a:ext cx="5715000" cy="6096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9353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Seasonal component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28174" r="68542" b="26587"/>
          <a:stretch/>
        </p:blipFill>
        <p:spPr bwMode="auto">
          <a:xfrm>
            <a:off x="1752600" y="1371599"/>
            <a:ext cx="6043003" cy="501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790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Decompose function in R </a:t>
            </a:r>
          </a:p>
        </p:txBody>
      </p:sp>
      <p:sp>
        <p:nvSpPr>
          <p:cNvPr id="3" name="Content Placeholder 2"/>
          <p:cNvSpPr>
            <a:spLocks noGrp="1"/>
          </p:cNvSpPr>
          <p:nvPr>
            <p:ph idx="1"/>
          </p:nvPr>
        </p:nvSpPr>
        <p:spPr>
          <a:xfrm>
            <a:off x="609600" y="2133600"/>
            <a:ext cx="8229600" cy="3992563"/>
          </a:xfrm>
        </p:spPr>
        <p:txBody>
          <a:bodyPr>
            <a:normAutofit/>
          </a:bodyPr>
          <a:lstStyle/>
          <a:p>
            <a:pPr marL="0" indent="0">
              <a:buNone/>
            </a:pPr>
            <a:r>
              <a:rPr lang="en-US" dirty="0">
                <a:solidFill>
                  <a:schemeClr val="tx1">
                    <a:lumMod val="95000"/>
                    <a:lumOff val="5000"/>
                  </a:schemeClr>
                </a:solidFill>
              </a:rPr>
              <a:t>#The command decompose(</a:t>
            </a:r>
            <a:r>
              <a:rPr lang="en-US" dirty="0" err="1">
                <a:solidFill>
                  <a:schemeClr val="tx1">
                    <a:lumMod val="95000"/>
                    <a:lumOff val="5000"/>
                  </a:schemeClr>
                </a:solidFill>
              </a:rPr>
              <a:t>seriesname</a:t>
            </a:r>
            <a:r>
              <a:rPr lang="en-US" dirty="0">
                <a:solidFill>
                  <a:schemeClr val="tx1">
                    <a:lumMod val="95000"/>
                    <a:lumOff val="5000"/>
                  </a:schemeClr>
                </a:solidFill>
              </a:rPr>
              <a:t>)</a:t>
            </a:r>
          </a:p>
          <a:p>
            <a:pPr marL="0" indent="0">
              <a:buNone/>
            </a:pPr>
            <a:r>
              <a:rPr lang="en-US" dirty="0">
                <a:solidFill>
                  <a:schemeClr val="tx1">
                    <a:lumMod val="95000"/>
                    <a:lumOff val="5000"/>
                  </a:schemeClr>
                </a:solidFill>
              </a:rPr>
              <a:t>decomposes a series into the components trend, seasonal effect, and random component. </a:t>
            </a:r>
          </a:p>
          <a:p>
            <a:pPr marL="0" indent="0">
              <a:buNone/>
            </a:pPr>
            <a:endParaRPr lang="en-US" dirty="0"/>
          </a:p>
        </p:txBody>
      </p:sp>
      <p:sp>
        <p:nvSpPr>
          <p:cNvPr id="4" name="Slide Number Placeholder 3"/>
          <p:cNvSpPr>
            <a:spLocks noGrp="1"/>
          </p:cNvSpPr>
          <p:nvPr>
            <p:ph type="sldNum" sz="quarter" idx="12"/>
          </p:nvPr>
        </p:nvSpPr>
        <p:spPr/>
        <p:txBody>
          <a:bodyPr/>
          <a:lstStyle/>
          <a:p>
            <a:fld id="{963B26E7-77C9-4B50-B4B2-7E20F5AE37DE}" type="slidenum">
              <a:rPr lang="en-US" smtClean="0"/>
              <a:pPr/>
              <a:t>5</a:t>
            </a:fld>
            <a:endParaRPr lang="en-US"/>
          </a:p>
        </p:txBody>
      </p:sp>
    </p:spTree>
    <p:extLst>
      <p:ext uri="{BB962C8B-B14F-4D97-AF65-F5344CB8AC3E}">
        <p14:creationId xmlns:p14="http://schemas.microsoft.com/office/powerpoint/2010/main" val="3003806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Trend component</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3" t="33730" r="69769" b="20833"/>
          <a:stretch/>
        </p:blipFill>
        <p:spPr bwMode="auto">
          <a:xfrm>
            <a:off x="1676400" y="1219200"/>
            <a:ext cx="6019800" cy="5241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2716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Remainder</a:t>
            </a:r>
          </a:p>
        </p:txBody>
      </p:sp>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805" t="45172" r="62991" b="9185"/>
          <a:stretch/>
        </p:blipFill>
        <p:spPr bwMode="auto">
          <a:xfrm>
            <a:off x="1371600" y="1371600"/>
            <a:ext cx="6934200" cy="4915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601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and Plot</a:t>
            </a:r>
          </a:p>
        </p:txBody>
      </p:sp>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3" t="84280" r="75793" b="9524"/>
          <a:stretch/>
        </p:blipFill>
        <p:spPr bwMode="auto">
          <a:xfrm>
            <a:off x="1142999" y="1371600"/>
            <a:ext cx="5609957"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2098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95399" y="5553670"/>
            <a:ext cx="7086601" cy="1015663"/>
          </a:xfrm>
          <a:prstGeom prst="rect">
            <a:avLst/>
          </a:prstGeom>
          <a:ln>
            <a:solidFill>
              <a:srgbClr val="FF0000"/>
            </a:solidFill>
          </a:ln>
        </p:spPr>
        <p:txBody>
          <a:bodyPr wrap="square">
            <a:spAutoFit/>
          </a:bodyPr>
          <a:lstStyle/>
          <a:p>
            <a:r>
              <a:rPr lang="en-US" sz="2000" dirty="0"/>
              <a:t>Note that we get four plots. Be especially aware of the different scales of the plots. Notice the grey rectangle on the right of each plot. Can you figure out what it is indicating?</a:t>
            </a:r>
          </a:p>
        </p:txBody>
      </p:sp>
    </p:spTree>
    <p:extLst>
      <p:ext uri="{BB962C8B-B14F-4D97-AF65-F5344CB8AC3E}">
        <p14:creationId xmlns:p14="http://schemas.microsoft.com/office/powerpoint/2010/main" val="1048652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Grey bar</a:t>
            </a:r>
          </a:p>
        </p:txBody>
      </p:sp>
      <p:sp>
        <p:nvSpPr>
          <p:cNvPr id="3" name="Content Placeholder 2"/>
          <p:cNvSpPr>
            <a:spLocks noGrp="1"/>
          </p:cNvSpPr>
          <p:nvPr>
            <p:ph idx="1"/>
          </p:nvPr>
        </p:nvSpPr>
        <p:spPr/>
        <p:txBody>
          <a:bodyPr>
            <a:normAutofit/>
          </a:bodyPr>
          <a:lstStyle/>
          <a:p>
            <a:pPr marL="0" indent="0">
              <a:buNone/>
            </a:pPr>
            <a:r>
              <a:rPr lang="en-US" sz="2400" dirty="0"/>
              <a:t>“The general idea is that if you scaled all the panels such that the grey bars were all the same size, you would be able to determine the relative magnitude of the variations in each of the components and how much of the variation in the original data they contained. But because the plot draws each component on it's own scale, we need the bars to give us a relative scale for comparison.”</a:t>
            </a:r>
          </a:p>
          <a:p>
            <a:endParaRPr lang="en-US" sz="2400" dirty="0"/>
          </a:p>
          <a:p>
            <a:endParaRPr lang="en-US" sz="2400" dirty="0"/>
          </a:p>
          <a:p>
            <a:endParaRPr lang="en-US" sz="2400" dirty="0"/>
          </a:p>
        </p:txBody>
      </p:sp>
      <p:sp>
        <p:nvSpPr>
          <p:cNvPr id="4" name="TextBox 3"/>
          <p:cNvSpPr txBox="1"/>
          <p:nvPr/>
        </p:nvSpPr>
        <p:spPr>
          <a:xfrm>
            <a:off x="138458" y="5486400"/>
            <a:ext cx="9005542" cy="369332"/>
          </a:xfrm>
          <a:prstGeom prst="rect">
            <a:avLst/>
          </a:prstGeom>
          <a:noFill/>
        </p:spPr>
        <p:txBody>
          <a:bodyPr wrap="none" rtlCol="0">
            <a:spAutoFit/>
          </a:bodyPr>
          <a:lstStyle/>
          <a:p>
            <a:r>
              <a:rPr lang="en-US" dirty="0"/>
              <a:t>Source: https://stats.stackexchange.com/questions/7876/interpreting-range-bars-in-rs-plot-stl</a:t>
            </a:r>
          </a:p>
        </p:txBody>
      </p:sp>
    </p:spTree>
    <p:extLst>
      <p:ext uri="{BB962C8B-B14F-4D97-AF65-F5344CB8AC3E}">
        <p14:creationId xmlns:p14="http://schemas.microsoft.com/office/powerpoint/2010/main" val="732455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Grey bar</a:t>
            </a:r>
          </a:p>
        </p:txBody>
      </p:sp>
      <p:sp>
        <p:nvSpPr>
          <p:cNvPr id="3" name="Content Placeholder 2"/>
          <p:cNvSpPr>
            <a:spLocks noGrp="1"/>
          </p:cNvSpPr>
          <p:nvPr>
            <p:ph idx="1"/>
          </p:nvPr>
        </p:nvSpPr>
        <p:spPr/>
        <p:txBody>
          <a:bodyPr>
            <a:normAutofit/>
          </a:bodyPr>
          <a:lstStyle/>
          <a:p>
            <a:r>
              <a:rPr lang="en-US" sz="2000" dirty="0"/>
              <a:t>From our plot, the trend dominates the data series and consequently the grey bars are of similar size.</a:t>
            </a:r>
          </a:p>
          <a:p>
            <a:endParaRPr lang="en-US" sz="2000" dirty="0"/>
          </a:p>
          <a:p>
            <a:r>
              <a:rPr lang="en-US" sz="2000" dirty="0"/>
              <a:t>The next greatest importance is variation at the residuals (remainder).</a:t>
            </a:r>
          </a:p>
          <a:p>
            <a:endParaRPr lang="en-US" sz="2000" dirty="0"/>
          </a:p>
          <a:p>
            <a:r>
              <a:rPr lang="en-US" sz="2000" dirty="0"/>
              <a:t>Now consider the seasonal panel; the grey box is now much larger than either of the ones on the data or trend panel, indicating the variation attributed to the seasonal is much smaller than the trend component and consequently only a small part of the variation in the data series. </a:t>
            </a:r>
          </a:p>
          <a:p>
            <a:endParaRPr lang="en-US" sz="2000" dirty="0"/>
          </a:p>
          <a:p>
            <a:r>
              <a:rPr lang="en-US" sz="2000" dirty="0"/>
              <a:t>The variation attributed to the seasonal is considerably smaller than the stochastic component (the remainders). It seems that these data do not exhibit a strong seasonal pattern.</a:t>
            </a:r>
          </a:p>
          <a:p>
            <a:endParaRPr lang="en-US" sz="2000" dirty="0"/>
          </a:p>
          <a:p>
            <a:endParaRPr lang="en-US" sz="2000" dirty="0"/>
          </a:p>
        </p:txBody>
      </p:sp>
      <p:sp>
        <p:nvSpPr>
          <p:cNvPr id="4" name="TextBox 3"/>
          <p:cNvSpPr txBox="1"/>
          <p:nvPr/>
        </p:nvSpPr>
        <p:spPr>
          <a:xfrm>
            <a:off x="484002" y="6214646"/>
            <a:ext cx="8278998" cy="338554"/>
          </a:xfrm>
          <a:prstGeom prst="rect">
            <a:avLst/>
          </a:prstGeom>
          <a:noFill/>
        </p:spPr>
        <p:txBody>
          <a:bodyPr wrap="none" rtlCol="0">
            <a:spAutoFit/>
          </a:bodyPr>
          <a:lstStyle/>
          <a:p>
            <a:r>
              <a:rPr lang="en-US" sz="1600" dirty="0"/>
              <a:t>Reference: https://stats.stackexchange.com/questions/7876/interpreting-range-bars-in-rs-plot-stl</a:t>
            </a:r>
          </a:p>
        </p:txBody>
      </p:sp>
    </p:spTree>
    <p:extLst>
      <p:ext uri="{BB962C8B-B14F-4D97-AF65-F5344CB8AC3E}">
        <p14:creationId xmlns:p14="http://schemas.microsoft.com/office/powerpoint/2010/main" val="2187023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from </a:t>
            </a:r>
            <a:r>
              <a:rPr lang="en-US" dirty="0" err="1"/>
              <a:t>stl</a:t>
            </a:r>
            <a:r>
              <a:rPr lang="en-US" dirty="0"/>
              <a:t> function</a:t>
            </a:r>
          </a:p>
        </p:txBody>
      </p:sp>
      <p:sp>
        <p:nvSpPr>
          <p:cNvPr id="3" name="Content Placeholder 2"/>
          <p:cNvSpPr>
            <a:spLocks noGrp="1"/>
          </p:cNvSpPr>
          <p:nvPr>
            <p:ph idx="1"/>
          </p:nvPr>
        </p:nvSpPr>
        <p:spPr>
          <a:xfrm>
            <a:off x="457200" y="2209800"/>
            <a:ext cx="8229600" cy="3916363"/>
          </a:xfrm>
        </p:spPr>
        <p:txBody>
          <a:bodyPr>
            <a:normAutofit/>
          </a:bodyPr>
          <a:lstStyle/>
          <a:p>
            <a:pPr marL="0" indent="0">
              <a:buNone/>
            </a:pPr>
            <a:r>
              <a:rPr lang="en-US" sz="2000" dirty="0"/>
              <a:t>pred1=</a:t>
            </a:r>
            <a:r>
              <a:rPr lang="en-US" sz="2000" dirty="0" err="1"/>
              <a:t>jnjd$time.series</a:t>
            </a:r>
            <a:r>
              <a:rPr lang="en-US" sz="2000" dirty="0"/>
              <a:t>[,'seasonal'] + </a:t>
            </a:r>
            <a:r>
              <a:rPr lang="en-US" sz="2000" dirty="0" err="1"/>
              <a:t>jnjd$time.series</a:t>
            </a:r>
            <a:r>
              <a:rPr lang="en-US" sz="2000" dirty="0"/>
              <a:t>[,'trend']</a:t>
            </a:r>
            <a:br>
              <a:rPr lang="en-US" sz="2000" dirty="0"/>
            </a:br>
            <a:r>
              <a:rPr lang="en-US" sz="2000" b="1" dirty="0"/>
              <a:t>plot</a:t>
            </a:r>
            <a:r>
              <a:rPr lang="en-US" sz="2000" dirty="0"/>
              <a:t>(</a:t>
            </a:r>
            <a:r>
              <a:rPr lang="en-US" sz="2000" dirty="0" err="1"/>
              <a:t>q.jnj,lwd</a:t>
            </a:r>
            <a:r>
              <a:rPr lang="en-US" sz="2000" dirty="0"/>
              <a:t>=2)</a:t>
            </a:r>
            <a:br>
              <a:rPr lang="en-US" sz="2000" dirty="0"/>
            </a:br>
            <a:r>
              <a:rPr lang="en-US" sz="2000" b="1" dirty="0"/>
              <a:t>lines</a:t>
            </a:r>
            <a:r>
              <a:rPr lang="en-US" sz="2000" dirty="0"/>
              <a:t>(pred1,col='red',</a:t>
            </a:r>
            <a:r>
              <a:rPr lang="en-US" sz="2000" dirty="0" err="1"/>
              <a:t>lwd</a:t>
            </a:r>
            <a:r>
              <a:rPr lang="en-US" sz="2000" dirty="0"/>
              <a:t>=2)</a:t>
            </a:r>
          </a:p>
          <a:p>
            <a:pPr marL="0" indent="0">
              <a:buNone/>
            </a:pPr>
            <a:endParaRPr lang="en-US" sz="20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87" y="3228975"/>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33400" y="1487269"/>
            <a:ext cx="7848600" cy="646331"/>
          </a:xfrm>
          <a:prstGeom prst="rect">
            <a:avLst/>
          </a:prstGeom>
          <a:ln>
            <a:solidFill>
              <a:srgbClr val="FF0000"/>
            </a:solidFill>
          </a:ln>
        </p:spPr>
        <p:txBody>
          <a:bodyPr wrap="square">
            <a:spAutoFit/>
          </a:bodyPr>
          <a:lstStyle/>
          <a:p>
            <a:r>
              <a:rPr lang="en-US" dirty="0"/>
              <a:t>A 'prediction' of the Johnson &amp; Johnson earnings can be constructed by combining the seasonal and trend components as we did using the decompose function. </a:t>
            </a:r>
          </a:p>
        </p:txBody>
      </p:sp>
    </p:spTree>
    <p:extLst>
      <p:ext uri="{BB962C8B-B14F-4D97-AF65-F5344CB8AC3E}">
        <p14:creationId xmlns:p14="http://schemas.microsoft.com/office/powerpoint/2010/main" val="796891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RMSE </a:t>
            </a:r>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2" t="82341" r="65976" b="8829"/>
          <a:stretch/>
        </p:blipFill>
        <p:spPr bwMode="auto">
          <a:xfrm>
            <a:off x="692095" y="2133600"/>
            <a:ext cx="814710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6357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stl</a:t>
            </a:r>
            <a:r>
              <a:rPr lang="en-US" dirty="0"/>
              <a:t> - remainder</a:t>
            </a:r>
          </a:p>
        </p:txBody>
      </p:sp>
      <p:sp>
        <p:nvSpPr>
          <p:cNvPr id="3" name="Content Placeholder 2"/>
          <p:cNvSpPr>
            <a:spLocks noGrp="1"/>
          </p:cNvSpPr>
          <p:nvPr>
            <p:ph idx="1"/>
          </p:nvPr>
        </p:nvSpPr>
        <p:spPr>
          <a:xfrm>
            <a:off x="457200" y="1371600"/>
            <a:ext cx="8229600" cy="4754563"/>
          </a:xfrm>
        </p:spPr>
        <p:txBody>
          <a:bodyPr>
            <a:normAutofit/>
          </a:bodyPr>
          <a:lstStyle/>
          <a:p>
            <a:pPr marL="0" indent="0">
              <a:buNone/>
            </a:pPr>
            <a:r>
              <a:rPr lang="en-US" sz="2400" dirty="0"/>
              <a:t>We can also look at the remainder values to visualize the quality of the fit. What happens to the quality of the fit as time increases?</a:t>
            </a:r>
          </a:p>
          <a:p>
            <a:pPr marL="0" indent="0">
              <a:buNone/>
            </a:pPr>
            <a:endParaRPr lang="en-US" sz="2400" dirty="0"/>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23" t="88095" r="62518" b="9326"/>
          <a:stretch/>
        </p:blipFill>
        <p:spPr bwMode="auto">
          <a:xfrm>
            <a:off x="533400" y="2667000"/>
            <a:ext cx="768389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587" y="29718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1440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Stl</a:t>
            </a:r>
            <a:r>
              <a:rPr lang="en-US" dirty="0"/>
              <a:t> – multiplicative model?</a:t>
            </a:r>
          </a:p>
        </p:txBody>
      </p:sp>
      <p:sp>
        <p:nvSpPr>
          <p:cNvPr id="3" name="Content Placeholder 2"/>
          <p:cNvSpPr>
            <a:spLocks noGrp="1"/>
          </p:cNvSpPr>
          <p:nvPr>
            <p:ph idx="1"/>
          </p:nvPr>
        </p:nvSpPr>
        <p:spPr/>
        <p:txBody>
          <a:bodyPr>
            <a:normAutofit/>
          </a:bodyPr>
          <a:lstStyle/>
          <a:p>
            <a:pPr marL="0" indent="0">
              <a:buNone/>
            </a:pPr>
            <a:r>
              <a:rPr lang="en-US" dirty="0"/>
              <a:t>If we want to use the loess estimation for the trend component but use a multiplicative model, what we need to do?  </a:t>
            </a:r>
          </a:p>
        </p:txBody>
      </p:sp>
    </p:spTree>
    <p:extLst>
      <p:ext uri="{BB962C8B-B14F-4D97-AF65-F5344CB8AC3E}">
        <p14:creationId xmlns:p14="http://schemas.microsoft.com/office/powerpoint/2010/main" val="759897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Stl</a:t>
            </a:r>
            <a:r>
              <a:rPr lang="en-US" dirty="0"/>
              <a:t> – multiplicative model?</a:t>
            </a:r>
          </a:p>
        </p:txBody>
      </p:sp>
      <p:sp>
        <p:nvSpPr>
          <p:cNvPr id="3" name="Content Placeholder 2"/>
          <p:cNvSpPr>
            <a:spLocks noGrp="1"/>
          </p:cNvSpPr>
          <p:nvPr>
            <p:ph idx="1"/>
          </p:nvPr>
        </p:nvSpPr>
        <p:spPr/>
        <p:txBody>
          <a:bodyPr>
            <a:normAutofit/>
          </a:bodyPr>
          <a:lstStyle/>
          <a:p>
            <a:r>
              <a:rPr lang="en-US" dirty="0"/>
              <a:t>We need to consider the natural log of the multiplicative model which makes it an additive model for the log of the original data series and our estimates will be of the log trend component and the log of the seasonal component. </a:t>
            </a:r>
          </a:p>
          <a:p>
            <a:r>
              <a:rPr lang="en-US" dirty="0"/>
              <a:t>Perform the transformation and look at the result. Note that it is still a zoo object.</a:t>
            </a:r>
          </a:p>
        </p:txBody>
      </p:sp>
    </p:spTree>
    <p:extLst>
      <p:ext uri="{BB962C8B-B14F-4D97-AF65-F5344CB8AC3E}">
        <p14:creationId xmlns:p14="http://schemas.microsoft.com/office/powerpoint/2010/main" val="423473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63B26E7-77C9-4B50-B4B2-7E20F5AE37DE}" type="slidenum">
              <a:rPr lang="en-US" smtClean="0"/>
              <a:pPr/>
              <a:t>6</a:t>
            </a:fld>
            <a:endParaRPr lang="en-US"/>
          </a:p>
        </p:txBody>
      </p:sp>
      <p:sp>
        <p:nvSpPr>
          <p:cNvPr id="5" name="Rectangle 4"/>
          <p:cNvSpPr/>
          <p:nvPr/>
        </p:nvSpPr>
        <p:spPr>
          <a:xfrm>
            <a:off x="914400" y="2755880"/>
            <a:ext cx="7467600" cy="3416320"/>
          </a:xfrm>
          <a:prstGeom prst="rect">
            <a:avLst/>
          </a:prstGeom>
        </p:spPr>
        <p:txBody>
          <a:bodyPr wrap="square">
            <a:spAutoFit/>
          </a:bodyPr>
          <a:lstStyle/>
          <a:p>
            <a:r>
              <a:rPr lang="en-US" dirty="0"/>
              <a:t>&gt; CBE &lt;- </a:t>
            </a:r>
            <a:r>
              <a:rPr lang="en-US" dirty="0" err="1"/>
              <a:t>read.table</a:t>
            </a:r>
            <a:r>
              <a:rPr lang="en-US" dirty="0"/>
              <a:t>("C:/MA_TS/R/cbe.dat", header = T)</a:t>
            </a:r>
          </a:p>
          <a:p>
            <a:r>
              <a:rPr lang="en-US" dirty="0"/>
              <a:t>&gt; CBE[1:4, ]</a:t>
            </a:r>
          </a:p>
          <a:p>
            <a:endParaRPr lang="en-US" dirty="0"/>
          </a:p>
          <a:p>
            <a:r>
              <a:rPr lang="nl-NL" dirty="0"/>
              <a:t>    choc beer elec </a:t>
            </a:r>
          </a:p>
          <a:p>
            <a:r>
              <a:rPr lang="nl-NL" dirty="0"/>
              <a:t>1 1451 96.3 1497 </a:t>
            </a:r>
          </a:p>
          <a:p>
            <a:r>
              <a:rPr lang="nl-NL" dirty="0"/>
              <a:t>2 2037 84.4 1463 </a:t>
            </a:r>
          </a:p>
          <a:p>
            <a:r>
              <a:rPr lang="nl-NL" dirty="0"/>
              <a:t>3 2477 91.2 1648 </a:t>
            </a:r>
          </a:p>
          <a:p>
            <a:r>
              <a:rPr lang="nl-NL" dirty="0"/>
              <a:t>4 2785 81.9 1595</a:t>
            </a:r>
          </a:p>
          <a:p>
            <a:endParaRPr lang="nl-NL" dirty="0"/>
          </a:p>
          <a:p>
            <a:r>
              <a:rPr lang="en-US" dirty="0"/>
              <a:t>class(CBE)</a:t>
            </a:r>
          </a:p>
          <a:p>
            <a:r>
              <a:rPr lang="en-US" dirty="0"/>
              <a:t>[1] "</a:t>
            </a:r>
            <a:r>
              <a:rPr lang="en-US" dirty="0" err="1"/>
              <a:t>data.frame</a:t>
            </a:r>
            <a:r>
              <a:rPr lang="en-US" dirty="0"/>
              <a:t>”</a:t>
            </a:r>
          </a:p>
          <a:p>
            <a:endParaRPr lang="en-US" dirty="0"/>
          </a:p>
        </p:txBody>
      </p:sp>
      <p:sp>
        <p:nvSpPr>
          <p:cNvPr id="6" name="Title 1"/>
          <p:cNvSpPr>
            <a:spLocks noGrp="1"/>
          </p:cNvSpPr>
          <p:nvPr>
            <p:ph type="title"/>
          </p:nvPr>
        </p:nvSpPr>
        <p:spPr>
          <a:xfrm>
            <a:off x="457200" y="274638"/>
            <a:ext cx="8229600" cy="1143000"/>
          </a:xfrm>
        </p:spPr>
        <p:txBody>
          <a:bodyPr/>
          <a:lstStyle/>
          <a:p>
            <a:r>
              <a:rPr lang="en-US" dirty="0"/>
              <a:t>Example: Electricity</a:t>
            </a:r>
          </a:p>
        </p:txBody>
      </p:sp>
      <p:sp>
        <p:nvSpPr>
          <p:cNvPr id="2" name="TextBox 1"/>
          <p:cNvSpPr txBox="1"/>
          <p:nvPr/>
        </p:nvSpPr>
        <p:spPr>
          <a:xfrm>
            <a:off x="997929" y="1498937"/>
            <a:ext cx="7003071" cy="1015663"/>
          </a:xfrm>
          <a:prstGeom prst="rect">
            <a:avLst/>
          </a:prstGeom>
          <a:noFill/>
          <a:ln>
            <a:solidFill>
              <a:srgbClr val="FF0000"/>
            </a:solidFill>
          </a:ln>
        </p:spPr>
        <p:txBody>
          <a:bodyPr wrap="none" rtlCol="0">
            <a:spAutoFit/>
          </a:bodyPr>
          <a:lstStyle/>
          <a:p>
            <a:r>
              <a:rPr lang="en-US" sz="2000" dirty="0"/>
              <a:t>The monthly supply of electricity (million of kWh), beer (MI), and </a:t>
            </a:r>
          </a:p>
          <a:p>
            <a:r>
              <a:rPr lang="en-US" sz="2000" dirty="0"/>
              <a:t>chocolate-based production (</a:t>
            </a:r>
            <a:r>
              <a:rPr lang="en-US" sz="2000" dirty="0" err="1"/>
              <a:t>tonnes</a:t>
            </a:r>
            <a:r>
              <a:rPr lang="en-US" sz="2000" dirty="0"/>
              <a:t>) in Australia over the period </a:t>
            </a:r>
          </a:p>
          <a:p>
            <a:r>
              <a:rPr lang="en-US" sz="2000" dirty="0"/>
              <a:t>January 1958 to December 1990. </a:t>
            </a:r>
          </a:p>
        </p:txBody>
      </p:sp>
    </p:spTree>
    <p:extLst>
      <p:ext uri="{BB962C8B-B14F-4D97-AF65-F5344CB8AC3E}">
        <p14:creationId xmlns:p14="http://schemas.microsoft.com/office/powerpoint/2010/main" val="4140345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Stl</a:t>
            </a:r>
            <a:r>
              <a:rPr lang="en-US" dirty="0"/>
              <a:t> – logarithm transformation</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187" y="2619375"/>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05" t="82393" r="66505" b="9801"/>
          <a:stretch/>
        </p:blipFill>
        <p:spPr bwMode="auto">
          <a:xfrm>
            <a:off x="1644972" y="1828800"/>
            <a:ext cx="6965628" cy="935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9225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err="1"/>
              <a:t>Stl</a:t>
            </a:r>
            <a:r>
              <a:rPr lang="en-US" dirty="0"/>
              <a:t> – logarithm transformation</a:t>
            </a:r>
          </a:p>
        </p:txBody>
      </p:sp>
      <p:sp>
        <p:nvSpPr>
          <p:cNvPr id="3" name="Content Placeholder 2"/>
          <p:cNvSpPr>
            <a:spLocks noGrp="1"/>
          </p:cNvSpPr>
          <p:nvPr>
            <p:ph idx="1"/>
          </p:nvPr>
        </p:nvSpPr>
        <p:spPr>
          <a:xfrm>
            <a:off x="457200" y="1143000"/>
            <a:ext cx="8229600" cy="4983163"/>
          </a:xfrm>
        </p:spPr>
        <p:txBody>
          <a:bodyPr>
            <a:normAutofit/>
          </a:bodyPr>
          <a:lstStyle/>
          <a:p>
            <a:pPr marL="0" indent="0">
              <a:buNone/>
            </a:pPr>
            <a:r>
              <a:rPr lang="en-US" sz="2400" dirty="0"/>
              <a:t>We can repeat the last analysis using the </a:t>
            </a:r>
            <a:r>
              <a:rPr lang="en-US" sz="2400" dirty="0" err="1"/>
              <a:t>stl</a:t>
            </a:r>
            <a:r>
              <a:rPr lang="en-US" sz="2400" dirty="0"/>
              <a:t> with the natural log of the data to fit a multiplicative model using loess regression to estimate the trend component.</a:t>
            </a:r>
          </a:p>
          <a:p>
            <a:pPr marL="0" indent="0">
              <a:buNone/>
            </a:pPr>
            <a:endParaRPr lang="en-US" sz="2400" dirty="0"/>
          </a:p>
        </p:txBody>
      </p:sp>
      <p:sp>
        <p:nvSpPr>
          <p:cNvPr id="4" name="Rectangle 3"/>
          <p:cNvSpPr/>
          <p:nvPr/>
        </p:nvSpPr>
        <p:spPr>
          <a:xfrm>
            <a:off x="533400" y="2514600"/>
            <a:ext cx="5791200" cy="707886"/>
          </a:xfrm>
          <a:prstGeom prst="rect">
            <a:avLst/>
          </a:prstGeom>
          <a:ln>
            <a:solidFill>
              <a:srgbClr val="FF0000"/>
            </a:solidFill>
          </a:ln>
        </p:spPr>
        <p:txBody>
          <a:bodyPr wrap="square">
            <a:spAutoFit/>
          </a:bodyPr>
          <a:lstStyle/>
          <a:p>
            <a:r>
              <a:rPr lang="en-US" sz="2000" dirty="0" err="1"/>
              <a:t>tsjnjd</a:t>
            </a:r>
            <a:r>
              <a:rPr lang="en-US" sz="2000" dirty="0"/>
              <a:t>=</a:t>
            </a:r>
            <a:r>
              <a:rPr lang="en-US" sz="2000" dirty="0" err="1"/>
              <a:t>stl</a:t>
            </a:r>
            <a:r>
              <a:rPr lang="en-US" sz="2000" dirty="0"/>
              <a:t>(</a:t>
            </a:r>
            <a:r>
              <a:rPr lang="en-US" sz="2000" dirty="0" err="1"/>
              <a:t>logjnj,s.window</a:t>
            </a:r>
            <a:r>
              <a:rPr lang="en-US" sz="2000" dirty="0"/>
              <a:t>='periodic')</a:t>
            </a:r>
          </a:p>
          <a:p>
            <a:r>
              <a:rPr lang="en-US" sz="2000" dirty="0"/>
              <a:t>plot(</a:t>
            </a:r>
            <a:r>
              <a:rPr lang="en-US" sz="2000" dirty="0" err="1"/>
              <a:t>tsjnjd</a:t>
            </a:r>
            <a:r>
              <a:rPr lang="en-US" sz="2000" dirty="0"/>
              <a:t>)</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387" y="3305175"/>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4611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Stl</a:t>
            </a:r>
            <a:r>
              <a:rPr lang="en-US" dirty="0"/>
              <a:t> – logarithm transformation</a:t>
            </a:r>
          </a:p>
        </p:txBody>
      </p:sp>
      <p:sp>
        <p:nvSpPr>
          <p:cNvPr id="3" name="Content Placeholder 2"/>
          <p:cNvSpPr>
            <a:spLocks noGrp="1"/>
          </p:cNvSpPr>
          <p:nvPr>
            <p:ph idx="1"/>
          </p:nvPr>
        </p:nvSpPr>
        <p:spPr/>
        <p:txBody>
          <a:bodyPr>
            <a:normAutofit/>
          </a:bodyPr>
          <a:lstStyle/>
          <a:p>
            <a:pPr marL="0" indent="0">
              <a:buNone/>
            </a:pPr>
            <a:r>
              <a:rPr lang="en-US" sz="2400" dirty="0"/>
              <a:t>pred2=</a:t>
            </a:r>
            <a:r>
              <a:rPr lang="en-US" sz="2400" dirty="0" err="1"/>
              <a:t>tsjnjd$time.series</a:t>
            </a:r>
            <a:r>
              <a:rPr lang="en-US" sz="2400" dirty="0"/>
              <a:t>[,'seasonal']+</a:t>
            </a:r>
            <a:r>
              <a:rPr lang="en-US" sz="2400" dirty="0" err="1"/>
              <a:t>tsjnjd$time.series</a:t>
            </a:r>
            <a:r>
              <a:rPr lang="en-US" sz="2400" dirty="0"/>
              <a:t>[,'trend']</a:t>
            </a:r>
            <a:br>
              <a:rPr lang="en-US" sz="2400" dirty="0"/>
            </a:br>
            <a:r>
              <a:rPr lang="en-US" sz="2400" b="1" dirty="0"/>
              <a:t>plot</a:t>
            </a:r>
            <a:r>
              <a:rPr lang="en-US" sz="2400" dirty="0"/>
              <a:t>(</a:t>
            </a:r>
            <a:r>
              <a:rPr lang="en-US" sz="2400" dirty="0" err="1"/>
              <a:t>logjnj,lwd</a:t>
            </a:r>
            <a:r>
              <a:rPr lang="en-US" sz="2400" dirty="0"/>
              <a:t>=2)</a:t>
            </a:r>
            <a:br>
              <a:rPr lang="en-US" sz="2400" dirty="0"/>
            </a:br>
            <a:r>
              <a:rPr lang="en-US" sz="2400" b="1" dirty="0"/>
              <a:t>lines</a:t>
            </a:r>
            <a:r>
              <a:rPr lang="en-US" sz="2400" dirty="0"/>
              <a:t>(pred2,col='red',</a:t>
            </a:r>
            <a:r>
              <a:rPr lang="en-US" sz="2400" dirty="0" err="1"/>
              <a:t>lwd</a:t>
            </a:r>
            <a:r>
              <a:rPr lang="en-US" sz="2400" dirty="0"/>
              <a:t>=2)</a:t>
            </a:r>
          </a:p>
          <a:p>
            <a:pPr marL="0" indent="0">
              <a:buNone/>
            </a:pPr>
            <a:endParaRPr lang="en-US" sz="2400"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187" y="2847975"/>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4804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Stl</a:t>
            </a:r>
            <a:r>
              <a:rPr lang="en-US" dirty="0"/>
              <a:t> – logarithm transformation</a:t>
            </a:r>
          </a:p>
        </p:txBody>
      </p:sp>
      <p:sp>
        <p:nvSpPr>
          <p:cNvPr id="3" name="Content Placeholder 2"/>
          <p:cNvSpPr>
            <a:spLocks noGrp="1"/>
          </p:cNvSpPr>
          <p:nvPr>
            <p:ph idx="1"/>
          </p:nvPr>
        </p:nvSpPr>
        <p:spPr>
          <a:xfrm>
            <a:off x="609600" y="1600200"/>
            <a:ext cx="8077200" cy="4525963"/>
          </a:xfrm>
        </p:spPr>
        <p:txBody>
          <a:bodyPr>
            <a:normAutofit/>
          </a:bodyPr>
          <a:lstStyle/>
          <a:p>
            <a:pPr marL="0" indent="0">
              <a:buNone/>
            </a:pPr>
            <a:r>
              <a:rPr lang="en-US" sz="2400" dirty="0"/>
              <a:t>To calculate a comparable RMSE for the model, you must </a:t>
            </a:r>
            <a:r>
              <a:rPr lang="en-US" sz="2400" dirty="0" err="1"/>
              <a:t>calcualte</a:t>
            </a:r>
            <a:r>
              <a:rPr lang="en-US" sz="2400" dirty="0"/>
              <a:t> the difference between the original data and the exponential of the fitted values to return to the scale of the original data.</a:t>
            </a:r>
          </a:p>
          <a:p>
            <a:pPr marL="0" indent="0">
              <a:buNone/>
            </a:pPr>
            <a:endParaRPr lang="en-US" sz="2400" dirty="0"/>
          </a:p>
        </p:txBody>
      </p:sp>
      <p:pic>
        <p:nvPicPr>
          <p:cNvPr id="307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2" t="82540" r="72558" b="9524"/>
          <a:stretch/>
        </p:blipFill>
        <p:spPr bwMode="auto">
          <a:xfrm>
            <a:off x="1415237" y="3581400"/>
            <a:ext cx="6357163"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4715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Stl</a:t>
            </a:r>
            <a:r>
              <a:rPr lang="en-US" dirty="0"/>
              <a:t> – logarithm transformation</a:t>
            </a:r>
          </a:p>
        </p:txBody>
      </p:sp>
      <p:sp>
        <p:nvSpPr>
          <p:cNvPr id="3" name="Content Placeholder 2"/>
          <p:cNvSpPr>
            <a:spLocks noGrp="1"/>
          </p:cNvSpPr>
          <p:nvPr>
            <p:ph idx="1"/>
          </p:nvPr>
        </p:nvSpPr>
        <p:spPr>
          <a:xfrm>
            <a:off x="457200" y="1676400"/>
            <a:ext cx="8229600" cy="4449763"/>
          </a:xfrm>
        </p:spPr>
        <p:txBody>
          <a:bodyPr>
            <a:normAutofit/>
          </a:bodyPr>
          <a:lstStyle/>
          <a:p>
            <a:pPr marL="0" indent="0">
              <a:buNone/>
            </a:pPr>
            <a:r>
              <a:rPr lang="en-US" sz="2400" dirty="0"/>
              <a:t>If we want to forecast J&amp;J earnings beyond the last date at which we have data we need to create a forecast of the trend component. One approach is to forecast the trend component using a linear regression model. To do this we extract the trend component of the log transformed data.</a:t>
            </a:r>
          </a:p>
          <a:p>
            <a:pPr marL="0" indent="0">
              <a:buNone/>
            </a:pPr>
            <a:endParaRPr lang="en-US" sz="2400" dirty="0"/>
          </a:p>
        </p:txBody>
      </p:sp>
    </p:spTree>
    <p:extLst>
      <p:ext uri="{BB962C8B-B14F-4D97-AF65-F5344CB8AC3E}">
        <p14:creationId xmlns:p14="http://schemas.microsoft.com/office/powerpoint/2010/main" val="418172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 the trend</a:t>
            </a:r>
          </a:p>
        </p:txBody>
      </p:sp>
      <p:sp>
        <p:nvSpPr>
          <p:cNvPr id="4" name="Rectangle 3"/>
          <p:cNvSpPr/>
          <p:nvPr/>
        </p:nvSpPr>
        <p:spPr>
          <a:xfrm>
            <a:off x="762000" y="1447800"/>
            <a:ext cx="4572000" cy="830997"/>
          </a:xfrm>
          <a:prstGeom prst="rect">
            <a:avLst/>
          </a:prstGeom>
          <a:ln>
            <a:noFill/>
          </a:ln>
        </p:spPr>
        <p:txBody>
          <a:bodyPr>
            <a:spAutoFit/>
          </a:bodyPr>
          <a:lstStyle/>
          <a:p>
            <a:pPr latinLnBrk="1"/>
            <a:r>
              <a:rPr lang="en-US" sz="2400" dirty="0" err="1"/>
              <a:t>tr</a:t>
            </a:r>
            <a:r>
              <a:rPr lang="en-US" sz="2400" dirty="0"/>
              <a:t>=</a:t>
            </a:r>
            <a:r>
              <a:rPr lang="en-US" sz="2400" dirty="0" err="1"/>
              <a:t>tsjnjd$time.series</a:t>
            </a:r>
            <a:r>
              <a:rPr lang="en-US" sz="2400" dirty="0"/>
              <a:t>[,'trend']</a:t>
            </a:r>
            <a:br>
              <a:rPr lang="en-US" sz="2400" dirty="0"/>
            </a:br>
            <a:r>
              <a:rPr lang="en-US" sz="2400" b="1" dirty="0"/>
              <a:t>plot</a:t>
            </a:r>
            <a:r>
              <a:rPr lang="en-US" sz="2400" dirty="0"/>
              <a:t>(</a:t>
            </a:r>
            <a:r>
              <a:rPr lang="en-US" sz="2400" dirty="0" err="1"/>
              <a:t>tr</a:t>
            </a:r>
            <a:r>
              <a:rPr lang="en-US" sz="2400" dirty="0"/>
              <a:t>)</a:t>
            </a:r>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587" y="19812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297366" y="5562600"/>
            <a:ext cx="4865434" cy="461665"/>
          </a:xfrm>
          <a:prstGeom prst="rect">
            <a:avLst/>
          </a:prstGeom>
          <a:noFill/>
          <a:ln>
            <a:solidFill>
              <a:srgbClr val="FF0000"/>
            </a:solidFill>
          </a:ln>
        </p:spPr>
        <p:txBody>
          <a:bodyPr wrap="none" rtlCol="0">
            <a:spAutoFit/>
          </a:bodyPr>
          <a:lstStyle/>
          <a:p>
            <a:r>
              <a:rPr lang="en-US" sz="2400" dirty="0"/>
              <a:t>What model should we fit the trend? </a:t>
            </a:r>
          </a:p>
        </p:txBody>
      </p:sp>
    </p:spTree>
    <p:extLst>
      <p:ext uri="{BB962C8B-B14F-4D97-AF65-F5344CB8AC3E}">
        <p14:creationId xmlns:p14="http://schemas.microsoft.com/office/powerpoint/2010/main" val="3258403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 the trend with log model </a:t>
            </a:r>
          </a:p>
        </p:txBody>
      </p:sp>
      <p:sp>
        <p:nvSpPr>
          <p:cNvPr id="3" name="Content Placeholder 2"/>
          <p:cNvSpPr>
            <a:spLocks noGrp="1"/>
          </p:cNvSpPr>
          <p:nvPr>
            <p:ph idx="1"/>
          </p:nvPr>
        </p:nvSpPr>
        <p:spPr/>
        <p:txBody>
          <a:bodyPr>
            <a:normAutofit/>
          </a:bodyPr>
          <a:lstStyle/>
          <a:p>
            <a:pPr marL="0" indent="0">
              <a:buNone/>
            </a:pPr>
            <a:r>
              <a:rPr lang="en-US" sz="2400" dirty="0"/>
              <a:t>We want to regress the trend of the log transformed data against time so We need to extract the time values of the time series as a separate variable.</a:t>
            </a:r>
          </a:p>
          <a:p>
            <a:pPr marL="0" indent="0">
              <a:buNone/>
            </a:pPr>
            <a:endParaRPr lang="en-US" sz="2400" dirty="0"/>
          </a:p>
        </p:txBody>
      </p:sp>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59" t="82341" r="53705" b="9297"/>
          <a:stretch/>
        </p:blipFill>
        <p:spPr bwMode="auto">
          <a:xfrm>
            <a:off x="304800" y="3276600"/>
            <a:ext cx="8617293" cy="893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5716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l"/>
            <a:r>
              <a:rPr lang="en-US" dirty="0"/>
              <a:t>time function </a:t>
            </a:r>
          </a:p>
        </p:txBody>
      </p:sp>
      <p:sp>
        <p:nvSpPr>
          <p:cNvPr id="3" name="Content Placeholder 2"/>
          <p:cNvSpPr>
            <a:spLocks noGrp="1"/>
          </p:cNvSpPr>
          <p:nvPr>
            <p:ph idx="1"/>
          </p:nvPr>
        </p:nvSpPr>
        <p:spPr>
          <a:xfrm>
            <a:off x="457200" y="1600200"/>
            <a:ext cx="2743200" cy="4525963"/>
          </a:xfrm>
        </p:spPr>
        <p:txBody>
          <a:bodyPr>
            <a:normAutofit/>
          </a:bodyPr>
          <a:lstStyle/>
          <a:p>
            <a:pPr marL="0" indent="0">
              <a:buNone/>
            </a:pPr>
            <a:r>
              <a:rPr lang="en-US" sz="2600" dirty="0"/>
              <a:t>The class of our time series is </a:t>
            </a:r>
            <a:r>
              <a:rPr lang="en-US" sz="2600" dirty="0" err="1"/>
              <a:t>ts</a:t>
            </a:r>
            <a:r>
              <a:rPr lang="en-US" sz="2600" dirty="0"/>
              <a:t>. The time values can be accessed with the </a:t>
            </a:r>
            <a:r>
              <a:rPr lang="en-US" sz="2600" b="1" dirty="0"/>
              <a:t>time()</a:t>
            </a:r>
            <a:r>
              <a:rPr lang="en-US" sz="2600" dirty="0"/>
              <a:t> function.</a:t>
            </a:r>
          </a:p>
          <a:p>
            <a:pPr marL="0" indent="0">
              <a:buNone/>
            </a:pPr>
            <a:endParaRPr lang="en-US" sz="2600" dirty="0"/>
          </a:p>
        </p:txBody>
      </p:sp>
      <p:pic>
        <p:nvPicPr>
          <p:cNvPr id="337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39286" r="76462" b="9524"/>
          <a:stretch/>
        </p:blipFill>
        <p:spPr bwMode="auto">
          <a:xfrm>
            <a:off x="3942908" y="381000"/>
            <a:ext cx="4820092"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01535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marL="0" indent="0">
              <a:buNone/>
            </a:pPr>
            <a:r>
              <a:rPr lang="en-US" sz="2200" dirty="0"/>
              <a:t>Although not strictly necessary at this point, it would be nice if our time variable did not have the 'extra' stuff that goes along with being a </a:t>
            </a:r>
            <a:r>
              <a:rPr lang="en-US" sz="2200" dirty="0" err="1"/>
              <a:t>ts</a:t>
            </a:r>
            <a:r>
              <a:rPr lang="en-US" sz="2200" dirty="0"/>
              <a:t> object. We can strip away everything but the time values by using the </a:t>
            </a:r>
            <a:r>
              <a:rPr lang="en-US" sz="2200" dirty="0" err="1"/>
              <a:t>unclass</a:t>
            </a:r>
            <a:r>
              <a:rPr lang="en-US" sz="2200" dirty="0"/>
              <a:t> function.</a:t>
            </a:r>
          </a:p>
          <a:p>
            <a:pPr marL="0" indent="0">
              <a:buNone/>
            </a:pPr>
            <a:endParaRPr lang="en-US" sz="2400" dirty="0"/>
          </a:p>
        </p:txBody>
      </p:sp>
      <p:pic>
        <p:nvPicPr>
          <p:cNvPr id="34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3" t="59237" r="53928" b="9127"/>
          <a:stretch/>
        </p:blipFill>
        <p:spPr bwMode="auto">
          <a:xfrm>
            <a:off x="381000" y="2189018"/>
            <a:ext cx="8305800" cy="3269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9958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dirty="0"/>
              <a:t>Fit the regression model </a:t>
            </a:r>
          </a:p>
        </p:txBody>
      </p:sp>
      <p:sp>
        <p:nvSpPr>
          <p:cNvPr id="3" name="Content Placeholder 2"/>
          <p:cNvSpPr>
            <a:spLocks noGrp="1"/>
          </p:cNvSpPr>
          <p:nvPr>
            <p:ph idx="1"/>
          </p:nvPr>
        </p:nvSpPr>
        <p:spPr>
          <a:xfrm>
            <a:off x="457200" y="990600"/>
            <a:ext cx="8229600" cy="5135563"/>
          </a:xfrm>
        </p:spPr>
        <p:txBody>
          <a:bodyPr>
            <a:normAutofit/>
          </a:bodyPr>
          <a:lstStyle/>
          <a:p>
            <a:pPr marL="0" indent="0">
              <a:buNone/>
            </a:pPr>
            <a:r>
              <a:rPr lang="en-US" sz="2400" dirty="0"/>
              <a:t>Now perform the linear regression of trend against time using the lm function (linear model). Then, print a summary of the statistical properties of the regression.</a:t>
            </a:r>
          </a:p>
          <a:p>
            <a:pPr marL="0" indent="0">
              <a:buNone/>
            </a:pPr>
            <a:endParaRPr lang="en-US" sz="2400" dirty="0"/>
          </a:p>
          <a:p>
            <a:pPr marL="0" indent="0">
              <a:buNone/>
            </a:pPr>
            <a:endParaRPr lang="en-US" sz="2400" dirty="0"/>
          </a:p>
        </p:txBody>
      </p:sp>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2" t="49596" r="61626" b="10913"/>
          <a:stretch/>
        </p:blipFill>
        <p:spPr bwMode="auto">
          <a:xfrm>
            <a:off x="990600" y="2209800"/>
            <a:ext cx="7333130" cy="434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044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63B26E7-77C9-4B50-B4B2-7E20F5AE37DE}" type="slidenum">
              <a:rPr lang="en-US" smtClean="0"/>
              <a:pPr/>
              <a:t>7</a:t>
            </a:fld>
            <a:endParaRPr lang="en-US"/>
          </a:p>
        </p:txBody>
      </p:sp>
      <p:sp>
        <p:nvSpPr>
          <p:cNvPr id="5" name="Rectangle 4"/>
          <p:cNvSpPr/>
          <p:nvPr/>
        </p:nvSpPr>
        <p:spPr>
          <a:xfrm>
            <a:off x="2133600" y="1771471"/>
            <a:ext cx="4572000" cy="1200329"/>
          </a:xfrm>
          <a:prstGeom prst="rect">
            <a:avLst/>
          </a:prstGeom>
        </p:spPr>
        <p:txBody>
          <a:bodyPr>
            <a:spAutoFit/>
          </a:bodyPr>
          <a:lstStyle/>
          <a:p>
            <a:r>
              <a:rPr lang="en-US" dirty="0"/>
              <a:t>&gt; </a:t>
            </a:r>
            <a:r>
              <a:rPr lang="en-US" dirty="0" err="1"/>
              <a:t>Elec.ts</a:t>
            </a:r>
            <a:r>
              <a:rPr lang="en-US" dirty="0"/>
              <a:t> &lt;- </a:t>
            </a:r>
            <a:r>
              <a:rPr lang="en-US" dirty="0" err="1"/>
              <a:t>ts</a:t>
            </a:r>
            <a:r>
              <a:rPr lang="en-US" dirty="0"/>
              <a:t>(CBE[, 3], start = 1958, </a:t>
            </a:r>
            <a:r>
              <a:rPr lang="en-US" dirty="0" err="1"/>
              <a:t>freq</a:t>
            </a:r>
            <a:r>
              <a:rPr lang="en-US" dirty="0"/>
              <a:t> =12)</a:t>
            </a:r>
          </a:p>
          <a:p>
            <a:r>
              <a:rPr lang="en-US" dirty="0"/>
              <a:t>&gt; </a:t>
            </a:r>
            <a:r>
              <a:rPr lang="en-US" dirty="0" err="1"/>
              <a:t>Beer.ts</a:t>
            </a:r>
            <a:r>
              <a:rPr lang="en-US" dirty="0"/>
              <a:t> &lt;- </a:t>
            </a:r>
            <a:r>
              <a:rPr lang="en-US" dirty="0" err="1"/>
              <a:t>ts</a:t>
            </a:r>
            <a:r>
              <a:rPr lang="en-US" dirty="0"/>
              <a:t>(CBE[, 2], start = 1958, </a:t>
            </a:r>
            <a:r>
              <a:rPr lang="en-US" dirty="0" err="1"/>
              <a:t>freq</a:t>
            </a:r>
            <a:r>
              <a:rPr lang="en-US" dirty="0"/>
              <a:t> =12)</a:t>
            </a:r>
          </a:p>
          <a:p>
            <a:r>
              <a:rPr lang="en-US" dirty="0"/>
              <a:t>&gt; </a:t>
            </a:r>
            <a:r>
              <a:rPr lang="en-US" dirty="0" err="1"/>
              <a:t>Choc.ts</a:t>
            </a:r>
            <a:r>
              <a:rPr lang="en-US" dirty="0"/>
              <a:t> &lt;- </a:t>
            </a:r>
            <a:r>
              <a:rPr lang="en-US" dirty="0" err="1"/>
              <a:t>ts</a:t>
            </a:r>
            <a:r>
              <a:rPr lang="en-US" dirty="0"/>
              <a:t>(CBE[, 1], start = 1958, </a:t>
            </a:r>
            <a:r>
              <a:rPr lang="en-US" dirty="0" err="1"/>
              <a:t>freq</a:t>
            </a:r>
            <a:r>
              <a:rPr lang="en-US" dirty="0"/>
              <a:t> =12)</a:t>
            </a:r>
          </a:p>
          <a:p>
            <a:r>
              <a:rPr lang="en-US" dirty="0"/>
              <a:t>&gt; plot(</a:t>
            </a:r>
            <a:r>
              <a:rPr lang="en-US" dirty="0" err="1"/>
              <a:t>cbind</a:t>
            </a:r>
            <a:r>
              <a:rPr lang="en-US" dirty="0"/>
              <a:t>(</a:t>
            </a:r>
            <a:r>
              <a:rPr lang="en-US" dirty="0" err="1"/>
              <a:t>Elec.ts</a:t>
            </a:r>
            <a:r>
              <a:rPr lang="en-US" dirty="0"/>
              <a:t>, </a:t>
            </a:r>
            <a:r>
              <a:rPr lang="en-US" dirty="0" err="1"/>
              <a:t>Beer.ts</a:t>
            </a:r>
            <a:r>
              <a:rPr lang="en-US" dirty="0"/>
              <a:t>, </a:t>
            </a:r>
            <a:r>
              <a:rPr lang="en-US" dirty="0" err="1"/>
              <a:t>Choc.ts</a:t>
            </a:r>
            <a:r>
              <a:rPr lang="en-US"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3076575"/>
            <a:ext cx="6561137"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9600" y="533400"/>
            <a:ext cx="8312917" cy="923330"/>
          </a:xfrm>
          <a:prstGeom prst="rect">
            <a:avLst/>
          </a:prstGeom>
          <a:noFill/>
          <a:ln>
            <a:solidFill>
              <a:srgbClr val="FF0000"/>
            </a:solidFill>
          </a:ln>
        </p:spPr>
        <p:txBody>
          <a:bodyPr wrap="none" rtlCol="0">
            <a:spAutoFit/>
          </a:bodyPr>
          <a:lstStyle/>
          <a:p>
            <a:r>
              <a:rPr lang="en-US" dirty="0"/>
              <a:t>Now create time series objects for the electricity, beer and chocolate data. </a:t>
            </a:r>
          </a:p>
          <a:p>
            <a:r>
              <a:rPr lang="en-US" dirty="0"/>
              <a:t>If you omit end, R uses the full length of the vector, and if you omit the month in start, </a:t>
            </a:r>
          </a:p>
          <a:p>
            <a:r>
              <a:rPr lang="en-US" dirty="0"/>
              <a:t>R assumes 1. You can use plot with </a:t>
            </a:r>
            <a:r>
              <a:rPr lang="en-US" dirty="0" err="1"/>
              <a:t>cbind</a:t>
            </a:r>
            <a:r>
              <a:rPr lang="en-US" dirty="0"/>
              <a:t> to plot several series on one figure. </a:t>
            </a:r>
          </a:p>
        </p:txBody>
      </p:sp>
    </p:spTree>
    <p:extLst>
      <p:ext uri="{BB962C8B-B14F-4D97-AF65-F5344CB8AC3E}">
        <p14:creationId xmlns:p14="http://schemas.microsoft.com/office/powerpoint/2010/main" val="881303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How good is the fit?</a:t>
            </a:r>
          </a:p>
        </p:txBody>
      </p:sp>
      <p:sp>
        <p:nvSpPr>
          <p:cNvPr id="3" name="Content Placeholder 2"/>
          <p:cNvSpPr>
            <a:spLocks noGrp="1"/>
          </p:cNvSpPr>
          <p:nvPr>
            <p:ph idx="1"/>
          </p:nvPr>
        </p:nvSpPr>
        <p:spPr>
          <a:xfrm>
            <a:off x="457200" y="1371600"/>
            <a:ext cx="8229600" cy="4754563"/>
          </a:xfrm>
        </p:spPr>
        <p:txBody>
          <a:bodyPr>
            <a:normAutofit/>
          </a:bodyPr>
          <a:lstStyle/>
          <a:p>
            <a:pPr marL="0" indent="0">
              <a:buNone/>
            </a:pPr>
            <a:r>
              <a:rPr lang="en-US" sz="2400" dirty="0"/>
              <a:t>Plot the trend and superimpose the regression line to visualize the result.</a:t>
            </a:r>
          </a:p>
          <a:p>
            <a:pPr marL="0" indent="0" latinLnBrk="1">
              <a:buNone/>
            </a:pPr>
            <a:r>
              <a:rPr lang="en-US" sz="2400" b="1" dirty="0"/>
              <a:t>plot</a:t>
            </a:r>
            <a:r>
              <a:rPr lang="en-US" sz="2400" dirty="0"/>
              <a:t>(</a:t>
            </a:r>
            <a:r>
              <a:rPr lang="en-US" sz="2400" dirty="0" err="1"/>
              <a:t>tr,lwd</a:t>
            </a:r>
            <a:r>
              <a:rPr lang="en-US" sz="2400" dirty="0"/>
              <a:t>=2)</a:t>
            </a:r>
            <a:br>
              <a:rPr lang="en-US" sz="2400" dirty="0"/>
            </a:br>
            <a:r>
              <a:rPr lang="en-US" sz="2400" b="1" dirty="0"/>
              <a:t>lines</a:t>
            </a:r>
            <a:r>
              <a:rPr lang="en-US" sz="2400" dirty="0"/>
              <a:t>(</a:t>
            </a:r>
            <a:r>
              <a:rPr lang="en-US" sz="2400" dirty="0" err="1"/>
              <a:t>ti,</a:t>
            </a:r>
            <a:r>
              <a:rPr lang="en-US" sz="2400" b="1" dirty="0" err="1"/>
              <a:t>fitted</a:t>
            </a:r>
            <a:r>
              <a:rPr lang="en-US" sz="2400" dirty="0"/>
              <a:t>(</a:t>
            </a:r>
            <a:r>
              <a:rPr lang="en-US" sz="2400" dirty="0" err="1"/>
              <a:t>trreg</a:t>
            </a:r>
            <a:r>
              <a:rPr lang="en-US" sz="2400" dirty="0"/>
              <a:t>),col='red',</a:t>
            </a:r>
            <a:r>
              <a:rPr lang="en-US" sz="2400" dirty="0" err="1"/>
              <a:t>lwd</a:t>
            </a:r>
            <a:r>
              <a:rPr lang="en-US" sz="2400" dirty="0"/>
              <a:t>=2)</a:t>
            </a:r>
          </a:p>
          <a:p>
            <a:pPr marL="0" indent="0">
              <a:buNone/>
            </a:pPr>
            <a:endParaRPr lang="en-US" sz="2400"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048000"/>
            <a:ext cx="6551613"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7489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beyond the last record</a:t>
            </a:r>
          </a:p>
        </p:txBody>
      </p:sp>
      <p:sp>
        <p:nvSpPr>
          <p:cNvPr id="3" name="Content Placeholder 2"/>
          <p:cNvSpPr>
            <a:spLocks noGrp="1"/>
          </p:cNvSpPr>
          <p:nvPr>
            <p:ph idx="1"/>
          </p:nvPr>
        </p:nvSpPr>
        <p:spPr/>
        <p:txBody>
          <a:bodyPr>
            <a:normAutofit/>
          </a:bodyPr>
          <a:lstStyle/>
          <a:p>
            <a:r>
              <a:rPr lang="en-US" sz="2400" dirty="0"/>
              <a:t>Now we can use the regression model to forecast the trend component beyond the last date of our data and add the correct seasonal adjustment to get prediction. </a:t>
            </a:r>
          </a:p>
          <a:p>
            <a:r>
              <a:rPr lang="en-US" sz="2400" dirty="0"/>
              <a:t>First we create a vector containing the dates for which we want to predict values of the series.</a:t>
            </a:r>
          </a:p>
          <a:p>
            <a:pPr marL="0" indent="0">
              <a:buNone/>
            </a:pPr>
            <a:endParaRPr lang="en-US" sz="2400"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2" t="84524" r="73166" b="9659"/>
          <a:stretch/>
        </p:blipFill>
        <p:spPr bwMode="auto">
          <a:xfrm>
            <a:off x="762000" y="4114800"/>
            <a:ext cx="7857232"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3868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58730" r="62629" b="11111"/>
          <a:stretch/>
        </p:blipFill>
        <p:spPr bwMode="auto">
          <a:xfrm>
            <a:off x="152400" y="1600200"/>
            <a:ext cx="8879304"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64696" y="511314"/>
            <a:ext cx="8422104" cy="707886"/>
          </a:xfrm>
          <a:prstGeom prst="rect">
            <a:avLst/>
          </a:prstGeom>
          <a:noFill/>
          <a:ln>
            <a:solidFill>
              <a:schemeClr val="accent1">
                <a:shade val="50000"/>
              </a:schemeClr>
            </a:solidFill>
          </a:ln>
        </p:spPr>
        <p:txBody>
          <a:bodyPr wrap="square" rtlCol="0">
            <a:spAutoFit/>
          </a:bodyPr>
          <a:lstStyle/>
          <a:p>
            <a:r>
              <a:rPr lang="en-US" sz="2000" dirty="0"/>
              <a:t>We can use the </a:t>
            </a:r>
            <a:r>
              <a:rPr lang="en-US" sz="2000" b="1" dirty="0"/>
              <a:t>predict()</a:t>
            </a:r>
            <a:r>
              <a:rPr lang="en-US" sz="2000" dirty="0"/>
              <a:t> function to compute the predictions from a linear regression.</a:t>
            </a:r>
          </a:p>
        </p:txBody>
      </p:sp>
      <p:sp>
        <p:nvSpPr>
          <p:cNvPr id="5" name="Down Arrow 4"/>
          <p:cNvSpPr/>
          <p:nvPr/>
        </p:nvSpPr>
        <p:spPr>
          <a:xfrm>
            <a:off x="2209800" y="1241286"/>
            <a:ext cx="152400" cy="28271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549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58730" r="62629" b="11111"/>
          <a:stretch/>
        </p:blipFill>
        <p:spPr bwMode="auto">
          <a:xfrm>
            <a:off x="152400" y="1524000"/>
            <a:ext cx="8879304"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43345" y="511314"/>
            <a:ext cx="8567410" cy="707886"/>
          </a:xfrm>
          <a:prstGeom prst="rect">
            <a:avLst/>
          </a:prstGeom>
          <a:noFill/>
          <a:ln>
            <a:solidFill>
              <a:schemeClr val="accent1">
                <a:shade val="50000"/>
              </a:schemeClr>
            </a:solidFill>
          </a:ln>
        </p:spPr>
        <p:txBody>
          <a:bodyPr wrap="none" rtlCol="0">
            <a:spAutoFit/>
          </a:bodyPr>
          <a:lstStyle/>
          <a:p>
            <a:r>
              <a:rPr lang="en-US" sz="2000" dirty="0"/>
              <a:t>The first required parameter is the object returned by the linear regression lm(), </a:t>
            </a:r>
          </a:p>
          <a:p>
            <a:r>
              <a:rPr lang="en-US" sz="2000" dirty="0"/>
              <a:t>which for us is </a:t>
            </a:r>
            <a:r>
              <a:rPr lang="en-US" sz="2000" dirty="0" err="1"/>
              <a:t>trreg</a:t>
            </a:r>
            <a:r>
              <a:rPr lang="en-US" sz="2000" dirty="0"/>
              <a:t>.</a:t>
            </a:r>
          </a:p>
        </p:txBody>
      </p:sp>
      <p:sp>
        <p:nvSpPr>
          <p:cNvPr id="5" name="Down Arrow 4"/>
          <p:cNvSpPr/>
          <p:nvPr/>
        </p:nvSpPr>
        <p:spPr>
          <a:xfrm>
            <a:off x="3200400" y="1241286"/>
            <a:ext cx="152400" cy="28271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9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58730" r="62629" b="11111"/>
          <a:stretch/>
        </p:blipFill>
        <p:spPr bwMode="auto">
          <a:xfrm>
            <a:off x="152400" y="1524000"/>
            <a:ext cx="8879304"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8600" y="511314"/>
            <a:ext cx="8717579" cy="707886"/>
          </a:xfrm>
          <a:prstGeom prst="rect">
            <a:avLst/>
          </a:prstGeom>
          <a:noFill/>
          <a:ln>
            <a:solidFill>
              <a:schemeClr val="accent1">
                <a:shade val="50000"/>
              </a:schemeClr>
            </a:solidFill>
          </a:ln>
        </p:spPr>
        <p:txBody>
          <a:bodyPr wrap="none" rtlCol="0">
            <a:spAutoFit/>
          </a:bodyPr>
          <a:lstStyle/>
          <a:p>
            <a:r>
              <a:rPr lang="en-US" sz="2000" dirty="0"/>
              <a:t>The second required parameter is a table of values for the independent variables, </a:t>
            </a:r>
          </a:p>
          <a:p>
            <a:r>
              <a:rPr lang="en-US" sz="2000" dirty="0"/>
              <a:t>i.e. times at which the predictions are to be made.</a:t>
            </a:r>
          </a:p>
        </p:txBody>
      </p:sp>
      <p:sp>
        <p:nvSpPr>
          <p:cNvPr id="5" name="Down Arrow 4"/>
          <p:cNvSpPr/>
          <p:nvPr/>
        </p:nvSpPr>
        <p:spPr>
          <a:xfrm>
            <a:off x="6019800" y="1241286"/>
            <a:ext cx="152400" cy="28271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97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58730" r="62629" b="11111"/>
          <a:stretch/>
        </p:blipFill>
        <p:spPr bwMode="auto">
          <a:xfrm>
            <a:off x="152400" y="2438400"/>
            <a:ext cx="8879304"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a:off x="4765964" y="2175704"/>
            <a:ext cx="152400" cy="34873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09600" y="228600"/>
            <a:ext cx="7772400" cy="1938992"/>
          </a:xfrm>
          <a:prstGeom prst="rect">
            <a:avLst/>
          </a:prstGeom>
          <a:ln>
            <a:solidFill>
              <a:schemeClr val="accent1">
                <a:shade val="50000"/>
              </a:schemeClr>
            </a:solidFill>
          </a:ln>
        </p:spPr>
        <p:txBody>
          <a:bodyPr wrap="square">
            <a:spAutoFit/>
          </a:bodyPr>
          <a:lstStyle/>
          <a:p>
            <a:r>
              <a:rPr lang="en-US" sz="2000" dirty="0"/>
              <a:t>This last parameter is generated using a data structure called a </a:t>
            </a:r>
            <a:r>
              <a:rPr lang="en-US" sz="2000" dirty="0" err="1"/>
              <a:t>data.frame</a:t>
            </a:r>
            <a:r>
              <a:rPr lang="en-US" sz="2000" dirty="0"/>
              <a:t>. The </a:t>
            </a:r>
            <a:r>
              <a:rPr lang="en-US" sz="2000" dirty="0" err="1"/>
              <a:t>data.frame</a:t>
            </a:r>
            <a:r>
              <a:rPr lang="en-US" sz="2000" dirty="0"/>
              <a:t> identifies the independent variables in the regression that you are supplying new data for: in our case we are going to supply values for the </a:t>
            </a:r>
            <a:r>
              <a:rPr lang="en-US" sz="2000" dirty="0" err="1"/>
              <a:t>ti</a:t>
            </a:r>
            <a:r>
              <a:rPr lang="en-US" sz="2000" dirty="0"/>
              <a:t> variable along with the new values for that variable. All of this is accomplished with the parameter statement </a:t>
            </a:r>
            <a:r>
              <a:rPr lang="en-US" sz="2000" b="1" dirty="0" err="1"/>
              <a:t>data.frame</a:t>
            </a:r>
            <a:r>
              <a:rPr lang="en-US" sz="2000" b="1" dirty="0"/>
              <a:t>(</a:t>
            </a:r>
            <a:r>
              <a:rPr lang="en-US" sz="2000" b="1" dirty="0" err="1"/>
              <a:t>ti</a:t>
            </a:r>
            <a:r>
              <a:rPr lang="en-US" sz="2000" b="1" dirty="0"/>
              <a:t>=</a:t>
            </a:r>
            <a:r>
              <a:rPr lang="en-US" sz="2000" b="1" dirty="0" err="1"/>
              <a:t>predtime</a:t>
            </a:r>
            <a:r>
              <a:rPr lang="en-US" sz="2000" b="1" dirty="0"/>
              <a:t>)</a:t>
            </a:r>
            <a:r>
              <a:rPr lang="en-US" sz="2000" dirty="0"/>
              <a:t>. </a:t>
            </a:r>
          </a:p>
        </p:txBody>
      </p:sp>
    </p:spTree>
    <p:extLst>
      <p:ext uri="{BB962C8B-B14F-4D97-AF65-F5344CB8AC3E}">
        <p14:creationId xmlns:p14="http://schemas.microsoft.com/office/powerpoint/2010/main" val="10949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 t="58730" r="62629" b="11111"/>
          <a:stretch/>
        </p:blipFill>
        <p:spPr bwMode="auto">
          <a:xfrm>
            <a:off x="152400" y="1524000"/>
            <a:ext cx="8879304"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3400" y="511314"/>
            <a:ext cx="8137292" cy="707886"/>
          </a:xfrm>
          <a:prstGeom prst="rect">
            <a:avLst/>
          </a:prstGeom>
          <a:noFill/>
          <a:ln>
            <a:solidFill>
              <a:schemeClr val="accent1">
                <a:shade val="50000"/>
              </a:schemeClr>
            </a:solidFill>
          </a:ln>
        </p:spPr>
        <p:txBody>
          <a:bodyPr wrap="none" rtlCol="0">
            <a:spAutoFit/>
          </a:bodyPr>
          <a:lstStyle/>
          <a:p>
            <a:r>
              <a:rPr lang="en-US" sz="2000" dirty="0"/>
              <a:t>The parameter in the predict function, </a:t>
            </a:r>
            <a:r>
              <a:rPr lang="en-US" sz="2000" b="1" dirty="0" err="1"/>
              <a:t>se.fit</a:t>
            </a:r>
            <a:r>
              <a:rPr lang="en-US" sz="2000" b="1" dirty="0"/>
              <a:t>=TRUE</a:t>
            </a:r>
            <a:r>
              <a:rPr lang="en-US" sz="2000" dirty="0"/>
              <a:t> tells the predict function </a:t>
            </a:r>
          </a:p>
          <a:p>
            <a:r>
              <a:rPr lang="en-US" sz="2000" dirty="0"/>
              <a:t>to compute standard errors for the predictions.</a:t>
            </a:r>
          </a:p>
        </p:txBody>
      </p:sp>
      <p:sp>
        <p:nvSpPr>
          <p:cNvPr id="5" name="Down Arrow 4"/>
          <p:cNvSpPr/>
          <p:nvPr/>
        </p:nvSpPr>
        <p:spPr>
          <a:xfrm>
            <a:off x="7696200" y="1241286"/>
            <a:ext cx="152400" cy="28271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634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seasonal component</a:t>
            </a:r>
          </a:p>
        </p:txBody>
      </p:sp>
      <p:sp>
        <p:nvSpPr>
          <p:cNvPr id="3" name="Content Placeholder 2"/>
          <p:cNvSpPr>
            <a:spLocks noGrp="1"/>
          </p:cNvSpPr>
          <p:nvPr>
            <p:ph idx="1"/>
          </p:nvPr>
        </p:nvSpPr>
        <p:spPr/>
        <p:txBody>
          <a:bodyPr>
            <a:normAutofit lnSpcReduction="10000"/>
          </a:bodyPr>
          <a:lstStyle/>
          <a:p>
            <a:r>
              <a:rPr lang="en-US" sz="2400" dirty="0"/>
              <a:t>To construct J&amp;J earnings predictions from the predicted trend values and the seasonal component. </a:t>
            </a:r>
          </a:p>
          <a:p>
            <a:pPr marL="0" indent="0">
              <a:buNone/>
            </a:pPr>
            <a:endParaRPr lang="en-US" sz="2400" dirty="0"/>
          </a:p>
          <a:p>
            <a:r>
              <a:rPr lang="en-US" sz="2400" dirty="0"/>
              <a:t>Look at the last few values of the seasonal component and determine which seasonal values go with the times you want to predict. </a:t>
            </a:r>
          </a:p>
          <a:p>
            <a:pPr marL="0" indent="0">
              <a:buNone/>
            </a:pPr>
            <a:endParaRPr lang="en-US" sz="2400" dirty="0"/>
          </a:p>
          <a:p>
            <a:r>
              <a:rPr lang="en-US" sz="2400" dirty="0"/>
              <a:t>Construct a vector of the seasonal values for those times. </a:t>
            </a:r>
          </a:p>
          <a:p>
            <a:pPr marL="0" indent="0">
              <a:buNone/>
            </a:pPr>
            <a:endParaRPr lang="en-US" sz="2400" dirty="0"/>
          </a:p>
          <a:p>
            <a:r>
              <a:rPr lang="en-US" sz="2400" dirty="0"/>
              <a:t>Then combine the appropriate seasonal values with the predicted trend component values.</a:t>
            </a:r>
          </a:p>
          <a:p>
            <a:pPr marL="0" indent="0">
              <a:buNone/>
            </a:pPr>
            <a:endParaRPr lang="en-US" sz="2400" dirty="0"/>
          </a:p>
        </p:txBody>
      </p:sp>
    </p:spTree>
    <p:extLst>
      <p:ext uri="{BB962C8B-B14F-4D97-AF65-F5344CB8AC3E}">
        <p14:creationId xmlns:p14="http://schemas.microsoft.com/office/powerpoint/2010/main" val="8803306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seasonal component</a:t>
            </a:r>
          </a:p>
        </p:txBody>
      </p:sp>
      <p:pic>
        <p:nvPicPr>
          <p:cNvPr id="399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2" t="77778" r="55156" b="9325"/>
          <a:stretch/>
        </p:blipFill>
        <p:spPr bwMode="auto">
          <a:xfrm>
            <a:off x="76200" y="2057400"/>
            <a:ext cx="8991600" cy="1483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85" t="74405" r="71889" b="8712"/>
          <a:stretch/>
        </p:blipFill>
        <p:spPr bwMode="auto">
          <a:xfrm>
            <a:off x="76200" y="4038600"/>
            <a:ext cx="5486400" cy="1891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8313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 </a:t>
            </a:r>
          </a:p>
        </p:txBody>
      </p:sp>
      <p:sp>
        <p:nvSpPr>
          <p:cNvPr id="3" name="Content Placeholder 2"/>
          <p:cNvSpPr>
            <a:spLocks noGrp="1"/>
          </p:cNvSpPr>
          <p:nvPr>
            <p:ph idx="1"/>
          </p:nvPr>
        </p:nvSpPr>
        <p:spPr/>
        <p:txBody>
          <a:bodyPr>
            <a:normAutofit/>
          </a:bodyPr>
          <a:lstStyle/>
          <a:p>
            <a:pPr marL="0" indent="0">
              <a:buNone/>
            </a:pPr>
            <a:r>
              <a:rPr lang="en-US" sz="2400" dirty="0"/>
              <a:t>To obtain 95% confidence intervals for the predictions, use +/- two standard errors from the trend predictions and transform all the values back to the original earnings scale by </a:t>
            </a:r>
            <a:r>
              <a:rPr lang="en-US" sz="2400" dirty="0" err="1"/>
              <a:t>exponentiating</a:t>
            </a:r>
            <a:r>
              <a:rPr lang="en-US" sz="2400" dirty="0"/>
              <a:t> accordingly.</a:t>
            </a:r>
          </a:p>
          <a:p>
            <a:pPr marL="0" indent="0">
              <a:buNone/>
            </a:pPr>
            <a:endParaRPr lang="en-US" sz="2400" dirty="0"/>
          </a:p>
        </p:txBody>
      </p:sp>
      <p:pic>
        <p:nvPicPr>
          <p:cNvPr id="40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58" t="78571" r="75905" b="9091"/>
          <a:stretch/>
        </p:blipFill>
        <p:spPr bwMode="auto">
          <a:xfrm>
            <a:off x="1981200" y="3581399"/>
            <a:ext cx="5410200" cy="1621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713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dirty="0"/>
              <a:t>Decompose function</a:t>
            </a:r>
          </a:p>
        </p:txBody>
      </p:sp>
      <p:sp>
        <p:nvSpPr>
          <p:cNvPr id="4" name="Slide Number Placeholder 3"/>
          <p:cNvSpPr>
            <a:spLocks noGrp="1"/>
          </p:cNvSpPr>
          <p:nvPr>
            <p:ph type="sldNum" sz="quarter" idx="12"/>
          </p:nvPr>
        </p:nvSpPr>
        <p:spPr/>
        <p:txBody>
          <a:bodyPr/>
          <a:lstStyle/>
          <a:p>
            <a:fld id="{963B26E7-77C9-4B50-B4B2-7E20F5AE37DE}" type="slidenum">
              <a:rPr lang="en-US" smtClean="0"/>
              <a:pPr/>
              <a:t>8</a:t>
            </a:fld>
            <a:endParaRPr lang="en-US"/>
          </a:p>
        </p:txBody>
      </p:sp>
      <p:sp>
        <p:nvSpPr>
          <p:cNvPr id="5" name="Rectangle 4"/>
          <p:cNvSpPr/>
          <p:nvPr/>
        </p:nvSpPr>
        <p:spPr>
          <a:xfrm>
            <a:off x="1600200" y="1307068"/>
            <a:ext cx="2975879" cy="400110"/>
          </a:xfrm>
          <a:prstGeom prst="rect">
            <a:avLst/>
          </a:prstGeom>
        </p:spPr>
        <p:txBody>
          <a:bodyPr wrap="none">
            <a:spAutoFit/>
          </a:bodyPr>
          <a:lstStyle/>
          <a:p>
            <a:r>
              <a:rPr lang="en-US" sz="2000" dirty="0"/>
              <a:t>&gt; plot(decompose(</a:t>
            </a:r>
            <a:r>
              <a:rPr lang="en-US" sz="2000" dirty="0" err="1"/>
              <a:t>Elec.ts</a:t>
            </a:r>
            <a:r>
              <a:rPr lang="en-US" sz="2000"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1817132"/>
            <a:ext cx="6561137" cy="4583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32492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r>
              <a:rPr lang="en-US" sz="2400" dirty="0"/>
              <a:t>Plot 1 (entire series and predictions in log scale)</a:t>
            </a:r>
          </a:p>
          <a:p>
            <a:pPr marL="0" indent="0">
              <a:buNone/>
            </a:pPr>
            <a:endParaRPr lang="en-US" sz="2400" dirty="0"/>
          </a:p>
        </p:txBody>
      </p:sp>
      <p:sp>
        <p:nvSpPr>
          <p:cNvPr id="4" name="Rectangle 3"/>
          <p:cNvSpPr/>
          <p:nvPr/>
        </p:nvSpPr>
        <p:spPr>
          <a:xfrm>
            <a:off x="609600" y="1179447"/>
            <a:ext cx="6096000" cy="1631216"/>
          </a:xfrm>
          <a:prstGeom prst="rect">
            <a:avLst/>
          </a:prstGeom>
        </p:spPr>
        <p:txBody>
          <a:bodyPr wrap="square">
            <a:spAutoFit/>
          </a:bodyPr>
          <a:lstStyle/>
          <a:p>
            <a:r>
              <a:rPr lang="en-US" sz="2000" dirty="0"/>
              <a:t>plot(</a:t>
            </a:r>
            <a:r>
              <a:rPr lang="en-US" sz="2000" dirty="0" err="1"/>
              <a:t>ti,logjnj,ylim</a:t>
            </a:r>
            <a:r>
              <a:rPr lang="en-US" sz="2000" dirty="0"/>
              <a:t>=c(-3,5),</a:t>
            </a:r>
            <a:r>
              <a:rPr lang="en-US" sz="2000" dirty="0" err="1"/>
              <a:t>xlim</a:t>
            </a:r>
            <a:r>
              <a:rPr lang="en-US" sz="2000" dirty="0"/>
              <a:t>=c(1960,1983),type='l')</a:t>
            </a:r>
          </a:p>
          <a:p>
            <a:r>
              <a:rPr lang="en-US" sz="2000" dirty="0"/>
              <a:t>lines(</a:t>
            </a:r>
            <a:r>
              <a:rPr lang="en-US" sz="2000" dirty="0" err="1"/>
              <a:t>ti,fitted</a:t>
            </a:r>
            <a:r>
              <a:rPr lang="en-US" sz="2000" dirty="0"/>
              <a:t>(</a:t>
            </a:r>
            <a:r>
              <a:rPr lang="en-US" sz="2000" dirty="0" err="1"/>
              <a:t>trreg</a:t>
            </a:r>
            <a:r>
              <a:rPr lang="en-US" sz="2000" dirty="0"/>
              <a:t>),col='red')</a:t>
            </a:r>
          </a:p>
          <a:p>
            <a:r>
              <a:rPr lang="en-US" sz="2000" dirty="0"/>
              <a:t>points(</a:t>
            </a:r>
            <a:r>
              <a:rPr lang="en-US" sz="2000" dirty="0" err="1"/>
              <a:t>predtime,spredvalues,col</a:t>
            </a:r>
            <a:r>
              <a:rPr lang="en-US" sz="2000" dirty="0"/>
              <a:t>='red',</a:t>
            </a:r>
            <a:r>
              <a:rPr lang="en-US" sz="2000" dirty="0" err="1"/>
              <a:t>pch</a:t>
            </a:r>
            <a:r>
              <a:rPr lang="en-US" sz="2000" dirty="0"/>
              <a:t>=19,cex=.8)</a:t>
            </a:r>
          </a:p>
          <a:p>
            <a:r>
              <a:rPr lang="en-US" sz="2000" dirty="0"/>
              <a:t>lines(</a:t>
            </a:r>
            <a:r>
              <a:rPr lang="en-US" sz="2000" dirty="0" err="1"/>
              <a:t>predtime,predupperse,col</a:t>
            </a:r>
            <a:r>
              <a:rPr lang="en-US" sz="2000" dirty="0"/>
              <a:t>='blue',</a:t>
            </a:r>
            <a:r>
              <a:rPr lang="en-US" sz="2000" dirty="0" err="1"/>
              <a:t>lwd</a:t>
            </a:r>
            <a:r>
              <a:rPr lang="en-US" sz="2000" dirty="0"/>
              <a:t>=2)</a:t>
            </a:r>
          </a:p>
          <a:p>
            <a:r>
              <a:rPr lang="en-US" sz="2000" dirty="0"/>
              <a:t>lines(</a:t>
            </a:r>
            <a:r>
              <a:rPr lang="en-US" sz="2000" dirty="0" err="1"/>
              <a:t>predtime,predlwrse,col</a:t>
            </a:r>
            <a:r>
              <a:rPr lang="en-US" sz="2000" dirty="0"/>
              <a:t>='blue',</a:t>
            </a:r>
            <a:r>
              <a:rPr lang="en-US" sz="2000" dirty="0" err="1"/>
              <a:t>lwd</a:t>
            </a:r>
            <a:r>
              <a:rPr lang="en-US" sz="2000" dirty="0"/>
              <a:t>=2)</a:t>
            </a: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673" y="2810663"/>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95014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r>
              <a:rPr lang="en-US" dirty="0"/>
              <a:t>Plot 2 (just the prediction in log scale)</a:t>
            </a:r>
          </a:p>
          <a:p>
            <a:pPr marL="0" indent="0">
              <a:buNone/>
            </a:pPr>
            <a:endParaRPr lang="en-US" dirty="0"/>
          </a:p>
        </p:txBody>
      </p:sp>
      <p:sp>
        <p:nvSpPr>
          <p:cNvPr id="4" name="Rectangle 3"/>
          <p:cNvSpPr/>
          <p:nvPr/>
        </p:nvSpPr>
        <p:spPr>
          <a:xfrm>
            <a:off x="685799" y="1371600"/>
            <a:ext cx="7140431" cy="1015663"/>
          </a:xfrm>
          <a:prstGeom prst="rect">
            <a:avLst/>
          </a:prstGeom>
        </p:spPr>
        <p:txBody>
          <a:bodyPr wrap="square">
            <a:spAutoFit/>
          </a:bodyPr>
          <a:lstStyle/>
          <a:p>
            <a:pPr latinLnBrk="1"/>
            <a:r>
              <a:rPr lang="en-US" sz="2000" b="1" dirty="0"/>
              <a:t>plot</a:t>
            </a:r>
            <a:r>
              <a:rPr lang="en-US" sz="2000" dirty="0"/>
              <a:t>(</a:t>
            </a:r>
            <a:r>
              <a:rPr lang="en-US" sz="2000" dirty="0" err="1"/>
              <a:t>predtime,spredvalues,ylim</a:t>
            </a:r>
            <a:r>
              <a:rPr lang="en-US" sz="2000" dirty="0"/>
              <a:t>=</a:t>
            </a:r>
            <a:r>
              <a:rPr lang="en-US" sz="2000" b="1" dirty="0"/>
              <a:t>c</a:t>
            </a:r>
            <a:r>
              <a:rPr lang="en-US" sz="2000" dirty="0"/>
              <a:t>(2,5),col='</a:t>
            </a:r>
            <a:r>
              <a:rPr lang="en-US" sz="2000" dirty="0" err="1"/>
              <a:t>red',type</a:t>
            </a:r>
            <a:r>
              <a:rPr lang="en-US" sz="2000" dirty="0"/>
              <a:t>='l')</a:t>
            </a:r>
            <a:br>
              <a:rPr lang="en-US" sz="2000" dirty="0"/>
            </a:br>
            <a:r>
              <a:rPr lang="en-US" sz="2000" b="1" dirty="0"/>
              <a:t>lines</a:t>
            </a:r>
            <a:r>
              <a:rPr lang="en-US" sz="2000" dirty="0"/>
              <a:t>(</a:t>
            </a:r>
            <a:r>
              <a:rPr lang="en-US" sz="2000" dirty="0" err="1"/>
              <a:t>predtime,predupperse,col</a:t>
            </a:r>
            <a:r>
              <a:rPr lang="en-US" sz="2000" dirty="0"/>
              <a:t>='blue',</a:t>
            </a:r>
            <a:r>
              <a:rPr lang="en-US" sz="2000" dirty="0" err="1"/>
              <a:t>lwd</a:t>
            </a:r>
            <a:r>
              <a:rPr lang="en-US" sz="2000" dirty="0"/>
              <a:t>=2)</a:t>
            </a:r>
            <a:br>
              <a:rPr lang="en-US" sz="2000" dirty="0"/>
            </a:br>
            <a:r>
              <a:rPr lang="en-US" sz="2000" b="1" dirty="0"/>
              <a:t>lines</a:t>
            </a:r>
            <a:r>
              <a:rPr lang="en-US" sz="2000" dirty="0"/>
              <a:t>(</a:t>
            </a:r>
            <a:r>
              <a:rPr lang="en-US" sz="2000" dirty="0" err="1"/>
              <a:t>predtime,predlwrse,col</a:t>
            </a:r>
            <a:r>
              <a:rPr lang="en-US" sz="2000" dirty="0"/>
              <a:t>='blue',</a:t>
            </a:r>
            <a:r>
              <a:rPr lang="en-US" sz="2000" dirty="0" err="1"/>
              <a:t>lwd</a:t>
            </a:r>
            <a:r>
              <a:rPr lang="en-US" sz="2000" dirty="0"/>
              <a:t>=2)</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618" y="25908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8002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r>
              <a:rPr lang="en-US" sz="2800" dirty="0"/>
              <a:t>Plot 3 (entire series and predictions in original scale)</a:t>
            </a:r>
          </a:p>
          <a:p>
            <a:endParaRPr lang="en-US" sz="2800" dirty="0"/>
          </a:p>
        </p:txBody>
      </p:sp>
      <p:sp>
        <p:nvSpPr>
          <p:cNvPr id="4" name="Rectangle 3"/>
          <p:cNvSpPr/>
          <p:nvPr/>
        </p:nvSpPr>
        <p:spPr>
          <a:xfrm>
            <a:off x="609600" y="1600200"/>
            <a:ext cx="5867400" cy="1323439"/>
          </a:xfrm>
          <a:prstGeom prst="rect">
            <a:avLst/>
          </a:prstGeom>
        </p:spPr>
        <p:txBody>
          <a:bodyPr wrap="square">
            <a:spAutoFit/>
          </a:bodyPr>
          <a:lstStyle/>
          <a:p>
            <a:pPr latinLnBrk="1"/>
            <a:r>
              <a:rPr lang="en-US" sz="2000" b="1" dirty="0"/>
              <a:t>plot</a:t>
            </a:r>
            <a:r>
              <a:rPr lang="en-US" sz="2000" dirty="0"/>
              <a:t>(</a:t>
            </a:r>
            <a:r>
              <a:rPr lang="en-US" sz="2000" dirty="0" err="1"/>
              <a:t>ti,q.jnj,ylim</a:t>
            </a:r>
            <a:r>
              <a:rPr lang="en-US" sz="2000" dirty="0"/>
              <a:t>=</a:t>
            </a:r>
            <a:r>
              <a:rPr lang="en-US" sz="2000" b="1" dirty="0"/>
              <a:t>c</a:t>
            </a:r>
            <a:r>
              <a:rPr lang="en-US" sz="2000" dirty="0"/>
              <a:t>(-5,23),</a:t>
            </a:r>
            <a:r>
              <a:rPr lang="en-US" sz="2000" dirty="0" err="1"/>
              <a:t>xlim</a:t>
            </a:r>
            <a:r>
              <a:rPr lang="en-US" sz="2000" dirty="0"/>
              <a:t>=</a:t>
            </a:r>
            <a:r>
              <a:rPr lang="en-US" sz="2000" b="1" dirty="0"/>
              <a:t>c</a:t>
            </a:r>
            <a:r>
              <a:rPr lang="en-US" sz="2000" dirty="0"/>
              <a:t>(1960,1982),type='l')</a:t>
            </a:r>
            <a:br>
              <a:rPr lang="en-US" sz="2000" dirty="0"/>
            </a:br>
            <a:r>
              <a:rPr lang="en-US" sz="2000" b="1" dirty="0"/>
              <a:t>points</a:t>
            </a:r>
            <a:r>
              <a:rPr lang="en-US" sz="2000" dirty="0"/>
              <a:t>(</a:t>
            </a:r>
            <a:r>
              <a:rPr lang="en-US" sz="2000" dirty="0" err="1"/>
              <a:t>predtime,epredvalues,col</a:t>
            </a:r>
            <a:r>
              <a:rPr lang="en-US" sz="2000" dirty="0"/>
              <a:t>='red',</a:t>
            </a:r>
            <a:r>
              <a:rPr lang="en-US" sz="2000" dirty="0" err="1"/>
              <a:t>pch</a:t>
            </a:r>
            <a:r>
              <a:rPr lang="en-US" sz="2000" dirty="0"/>
              <a:t>=19)</a:t>
            </a:r>
            <a:br>
              <a:rPr lang="en-US" sz="2000" dirty="0"/>
            </a:br>
            <a:r>
              <a:rPr lang="en-US" sz="2000" b="1" dirty="0"/>
              <a:t>lines</a:t>
            </a:r>
            <a:r>
              <a:rPr lang="en-US" sz="2000" dirty="0"/>
              <a:t>(</a:t>
            </a:r>
            <a:r>
              <a:rPr lang="en-US" sz="2000" dirty="0" err="1"/>
              <a:t>predtime,epredupperse,col</a:t>
            </a:r>
            <a:r>
              <a:rPr lang="en-US" sz="2000" dirty="0"/>
              <a:t>='blue',</a:t>
            </a:r>
            <a:r>
              <a:rPr lang="en-US" sz="2000" dirty="0" err="1"/>
              <a:t>lwd</a:t>
            </a:r>
            <a:r>
              <a:rPr lang="en-US" sz="2000" dirty="0"/>
              <a:t>=2)</a:t>
            </a:r>
            <a:br>
              <a:rPr lang="en-US" sz="2000" dirty="0"/>
            </a:br>
            <a:r>
              <a:rPr lang="en-US" sz="2000" b="1" dirty="0"/>
              <a:t>lines</a:t>
            </a:r>
            <a:r>
              <a:rPr lang="en-US" sz="2000" dirty="0"/>
              <a:t>(</a:t>
            </a:r>
            <a:r>
              <a:rPr lang="en-US" sz="2000" dirty="0" err="1"/>
              <a:t>predtime,epredlwrse,col</a:t>
            </a:r>
            <a:r>
              <a:rPr lang="en-US" sz="2000" dirty="0"/>
              <a:t>='blue',</a:t>
            </a:r>
            <a:r>
              <a:rPr lang="en-US" sz="2000" dirty="0" err="1"/>
              <a:t>lwd</a:t>
            </a:r>
            <a:r>
              <a:rPr lang="en-US" sz="2000" dirty="0"/>
              <a:t>=2)</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87" y="28956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6612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r>
              <a:rPr lang="en-US" sz="2800" dirty="0"/>
              <a:t>Plot 4 (predictions in original scale)</a:t>
            </a:r>
          </a:p>
          <a:p>
            <a:endParaRPr lang="en-US" sz="2800" dirty="0"/>
          </a:p>
        </p:txBody>
      </p:sp>
      <p:sp>
        <p:nvSpPr>
          <p:cNvPr id="4" name="Rectangle 3"/>
          <p:cNvSpPr/>
          <p:nvPr/>
        </p:nvSpPr>
        <p:spPr>
          <a:xfrm>
            <a:off x="762000" y="1617161"/>
            <a:ext cx="7391400" cy="1015663"/>
          </a:xfrm>
          <a:prstGeom prst="rect">
            <a:avLst/>
          </a:prstGeom>
        </p:spPr>
        <p:txBody>
          <a:bodyPr wrap="square">
            <a:spAutoFit/>
          </a:bodyPr>
          <a:lstStyle/>
          <a:p>
            <a:pPr latinLnBrk="1"/>
            <a:r>
              <a:rPr lang="en-US" sz="2000" b="1" dirty="0"/>
              <a:t>plot</a:t>
            </a:r>
            <a:r>
              <a:rPr lang="en-US" sz="2000" dirty="0"/>
              <a:t>(</a:t>
            </a:r>
            <a:r>
              <a:rPr lang="en-US" sz="2000" dirty="0" err="1"/>
              <a:t>predtime,epredvalues,ylim</a:t>
            </a:r>
            <a:r>
              <a:rPr lang="en-US" sz="2000" dirty="0"/>
              <a:t>=</a:t>
            </a:r>
            <a:r>
              <a:rPr lang="en-US" sz="2000" b="1" dirty="0"/>
              <a:t>c</a:t>
            </a:r>
            <a:r>
              <a:rPr lang="en-US" sz="2000" dirty="0"/>
              <a:t>(15,23),col='red', type='l',</a:t>
            </a:r>
            <a:r>
              <a:rPr lang="en-US" sz="2000" dirty="0" err="1"/>
              <a:t>lwd</a:t>
            </a:r>
            <a:r>
              <a:rPr lang="en-US" sz="2000" dirty="0"/>
              <a:t>=2)</a:t>
            </a:r>
            <a:br>
              <a:rPr lang="en-US" sz="2000" dirty="0"/>
            </a:br>
            <a:r>
              <a:rPr lang="en-US" sz="2000" b="1" dirty="0"/>
              <a:t>lines</a:t>
            </a:r>
            <a:r>
              <a:rPr lang="en-US" sz="2000" dirty="0"/>
              <a:t>(</a:t>
            </a:r>
            <a:r>
              <a:rPr lang="en-US" sz="2000" dirty="0" err="1"/>
              <a:t>predtime,epredupperse,col</a:t>
            </a:r>
            <a:r>
              <a:rPr lang="en-US" sz="2000" dirty="0"/>
              <a:t>='blue',</a:t>
            </a:r>
            <a:r>
              <a:rPr lang="en-US" sz="2000" dirty="0" err="1"/>
              <a:t>lwd</a:t>
            </a:r>
            <a:r>
              <a:rPr lang="en-US" sz="2000" dirty="0"/>
              <a:t>=2)</a:t>
            </a:r>
            <a:br>
              <a:rPr lang="en-US" sz="2000" dirty="0"/>
            </a:br>
            <a:r>
              <a:rPr lang="en-US" sz="2000" b="1" dirty="0"/>
              <a:t>lines</a:t>
            </a:r>
            <a:r>
              <a:rPr lang="en-US" sz="2000" dirty="0"/>
              <a:t>(</a:t>
            </a:r>
            <a:r>
              <a:rPr lang="en-US" sz="2000" dirty="0" err="1"/>
              <a:t>predtime,epredlwrse,col</a:t>
            </a:r>
            <a:r>
              <a:rPr lang="en-US" sz="2000" dirty="0"/>
              <a:t>='blue',</a:t>
            </a:r>
            <a:r>
              <a:rPr lang="en-US" sz="2000" dirty="0" err="1"/>
              <a:t>lwd</a:t>
            </a:r>
            <a:r>
              <a:rPr lang="en-US" sz="2000" dirty="0"/>
              <a:t>=2)</a:t>
            </a:r>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988" y="2743200"/>
            <a:ext cx="6551613"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3005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63B26E7-77C9-4B50-B4B2-7E20F5AE37DE}" type="slidenum">
              <a:rPr lang="en-US" smtClean="0"/>
              <a:pPr/>
              <a:t>9</a:t>
            </a:fld>
            <a:endParaRPr lang="en-US"/>
          </a:p>
        </p:txBody>
      </p:sp>
      <p:sp>
        <p:nvSpPr>
          <p:cNvPr id="5" name="Rectangle 4"/>
          <p:cNvSpPr/>
          <p:nvPr/>
        </p:nvSpPr>
        <p:spPr>
          <a:xfrm>
            <a:off x="1676400" y="914400"/>
            <a:ext cx="5562600" cy="707886"/>
          </a:xfrm>
          <a:prstGeom prst="rect">
            <a:avLst/>
          </a:prstGeom>
        </p:spPr>
        <p:txBody>
          <a:bodyPr wrap="square">
            <a:spAutoFit/>
          </a:bodyPr>
          <a:lstStyle/>
          <a:p>
            <a:r>
              <a:rPr lang="en-US" sz="2000" dirty="0"/>
              <a:t>&gt; </a:t>
            </a:r>
            <a:r>
              <a:rPr lang="en-US" sz="2000" dirty="0" err="1"/>
              <a:t>Elec.decom</a:t>
            </a:r>
            <a:r>
              <a:rPr lang="en-US" sz="2000" dirty="0"/>
              <a:t> &lt;- decompose(</a:t>
            </a:r>
            <a:r>
              <a:rPr lang="en-US" sz="2000" dirty="0" err="1"/>
              <a:t>Elec.ts</a:t>
            </a:r>
            <a:r>
              <a:rPr lang="en-US" sz="2000" dirty="0"/>
              <a:t>, type = "</a:t>
            </a:r>
            <a:r>
              <a:rPr lang="en-US" sz="2000" dirty="0" err="1"/>
              <a:t>mult</a:t>
            </a:r>
            <a:r>
              <a:rPr lang="en-US" sz="2000" dirty="0"/>
              <a:t>")</a:t>
            </a:r>
          </a:p>
          <a:p>
            <a:r>
              <a:rPr lang="en-US" sz="2000" dirty="0"/>
              <a:t>&gt; plot(</a:t>
            </a:r>
            <a:r>
              <a:rPr lang="en-US" sz="2000" dirty="0" err="1"/>
              <a:t>Elec.decom</a:t>
            </a:r>
            <a:r>
              <a:rPr lang="en-US" sz="2000"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1752600"/>
            <a:ext cx="6561137"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1012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5747</TotalTime>
  <Words>2594</Words>
  <Application>Microsoft Macintosh PowerPoint</Application>
  <PresentationFormat>On-screen Show (4:3)</PresentationFormat>
  <Paragraphs>232</Paragraphs>
  <Slides>83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Cambria Math</vt:lpstr>
      <vt:lpstr>Times New Roman</vt:lpstr>
      <vt:lpstr>Office Theme</vt:lpstr>
      <vt:lpstr>Decomposition Models </vt:lpstr>
      <vt:lpstr>Decomposition of Series: Models</vt:lpstr>
      <vt:lpstr>Decomposition of Series: Models</vt:lpstr>
      <vt:lpstr>Functions for Decomposition Models </vt:lpstr>
      <vt:lpstr>Decompose function in R </vt:lpstr>
      <vt:lpstr>Example: Electricity</vt:lpstr>
      <vt:lpstr>PowerPoint Presentation</vt:lpstr>
      <vt:lpstr>Decompose function</vt:lpstr>
      <vt:lpstr>PowerPoint Presentation</vt:lpstr>
      <vt:lpstr>PowerPoint Presentation</vt:lpstr>
      <vt:lpstr>PowerPoint Presentation</vt:lpstr>
      <vt:lpstr>PowerPoint Presentation</vt:lpstr>
      <vt:lpstr>PowerPoint Presentation</vt:lpstr>
      <vt:lpstr>Example: Air passenger</vt:lpstr>
      <vt:lpstr>PowerPoint Presentation</vt:lpstr>
      <vt:lpstr>PowerPoint Presentation</vt:lpstr>
      <vt:lpstr>ACF </vt:lpstr>
      <vt:lpstr>Comparing Standard deviations</vt:lpstr>
      <vt:lpstr>Example: Earnings data</vt:lpstr>
      <vt:lpstr>Plot </vt:lpstr>
      <vt:lpstr>Decompose the series </vt:lpstr>
      <vt:lpstr>Transform a zoo object </vt:lpstr>
      <vt:lpstr>Decompose function – Additive model</vt:lpstr>
      <vt:lpstr>str function </vt:lpstr>
      <vt:lpstr>str function </vt:lpstr>
      <vt:lpstr>Trend component</vt:lpstr>
      <vt:lpstr>Seasonal component</vt:lpstr>
      <vt:lpstr>Random component</vt:lpstr>
      <vt:lpstr>Plot original series </vt:lpstr>
      <vt:lpstr>Plot the elements of the decomposition - trend</vt:lpstr>
      <vt:lpstr>Plot the elements of the decomposition - seasonal</vt:lpstr>
      <vt:lpstr>Plot the elements of the decomposition – random</vt:lpstr>
      <vt:lpstr>Prediction </vt:lpstr>
      <vt:lpstr>Graphical comparison</vt:lpstr>
      <vt:lpstr>RMSE – Additive model</vt:lpstr>
      <vt:lpstr>Decompose function – Multiplicative model</vt:lpstr>
      <vt:lpstr>Plot the elements of the decomposition - trend</vt:lpstr>
      <vt:lpstr>Plot the elements of the decomposition - seasonal</vt:lpstr>
      <vt:lpstr>Plot the elements of the decomposition – random</vt:lpstr>
      <vt:lpstr>RMSE – Multiplicative model</vt:lpstr>
      <vt:lpstr>Graphical comparison </vt:lpstr>
      <vt:lpstr>Revisit - Plot of random </vt:lpstr>
      <vt:lpstr>Plot of residual</vt:lpstr>
      <vt:lpstr>Decomposition – stl function</vt:lpstr>
      <vt:lpstr>What is LOESS?</vt:lpstr>
      <vt:lpstr>str function</vt:lpstr>
      <vt:lpstr>str function</vt:lpstr>
      <vt:lpstr>PowerPoint Presentation</vt:lpstr>
      <vt:lpstr>Seasonal component </vt:lpstr>
      <vt:lpstr>Trend component</vt:lpstr>
      <vt:lpstr>Remainder</vt:lpstr>
      <vt:lpstr>Class and Plot</vt:lpstr>
      <vt:lpstr>Grey bar</vt:lpstr>
      <vt:lpstr>Grey bar</vt:lpstr>
      <vt:lpstr>Prediction from stl function</vt:lpstr>
      <vt:lpstr>RMSE </vt:lpstr>
      <vt:lpstr>stl - remainder</vt:lpstr>
      <vt:lpstr>Stl – multiplicative model?</vt:lpstr>
      <vt:lpstr>Stl – multiplicative model?</vt:lpstr>
      <vt:lpstr>Stl – logarithm transformation</vt:lpstr>
      <vt:lpstr>Stl – logarithm transformation</vt:lpstr>
      <vt:lpstr>Stl – logarithm transformation</vt:lpstr>
      <vt:lpstr>Stl – logarithm transformation</vt:lpstr>
      <vt:lpstr>Stl – logarithm transformation</vt:lpstr>
      <vt:lpstr>Extract the trend</vt:lpstr>
      <vt:lpstr>Fir the trend with log model </vt:lpstr>
      <vt:lpstr>time function </vt:lpstr>
      <vt:lpstr>PowerPoint Presentation</vt:lpstr>
      <vt:lpstr>Fit the regression model </vt:lpstr>
      <vt:lpstr>How good is the fit?</vt:lpstr>
      <vt:lpstr>Prediction beyond the last record</vt:lpstr>
      <vt:lpstr>PowerPoint Presentation</vt:lpstr>
      <vt:lpstr>PowerPoint Presentation</vt:lpstr>
      <vt:lpstr>PowerPoint Presentation</vt:lpstr>
      <vt:lpstr>PowerPoint Presentation</vt:lpstr>
      <vt:lpstr>PowerPoint Presentation</vt:lpstr>
      <vt:lpstr>Add seasonal component</vt:lpstr>
      <vt:lpstr>Add seasonal component</vt:lpstr>
      <vt:lpstr>Confidence Interval </vt:lpstr>
      <vt:lpstr>PowerPoint Presentation</vt:lpstr>
      <vt:lpstr>PowerPoint Presentation</vt:lpstr>
      <vt:lpstr>PowerPoint Presentation</vt:lpstr>
      <vt:lpstr>PowerPoint Presentation</vt:lpstr>
    </vt:vector>
  </TitlesOfParts>
  <Company>Bentley University</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Decomposition Models</dc:title>
  <dc:creator>Changpetch, Pannapa</dc:creator>
  <cp:lastModifiedBy>Microsoft Office User</cp:lastModifiedBy>
  <cp:revision>124</cp:revision>
  <cp:lastPrinted>2017-09-09T02:12:18Z</cp:lastPrinted>
  <dcterms:created xsi:type="dcterms:W3CDTF">2017-08-11T18:32:46Z</dcterms:created>
  <dcterms:modified xsi:type="dcterms:W3CDTF">2018-03-16T20:39:24Z</dcterms:modified>
</cp:coreProperties>
</file>